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78" r:id="rId6"/>
    <p:sldId id="264" r:id="rId7"/>
    <p:sldId id="277" r:id="rId8"/>
    <p:sldId id="275" r:id="rId9"/>
    <p:sldId id="272" r:id="rId10"/>
    <p:sldId id="266" r:id="rId11"/>
    <p:sldId id="276" r:id="rId12"/>
  </p:sldIdLst>
  <p:sldSz cx="18288000" cy="10287000"/>
  <p:notesSz cx="6858000" cy="9144000"/>
  <p:embeddedFontLst>
    <p:embeddedFont>
      <p:font typeface="Arial Nova Cond" panose="020B0506020202020204" pitchFamily="34" charset="0"/>
      <p:regular r:id="rId14"/>
      <p:bold r:id="rId15"/>
      <p:italic r:id="rId16"/>
      <p:boldItalic r:id="rId17"/>
    </p:embeddedFon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Bold" panose="00000800000000000000" charset="0"/>
      <p:regular r:id="rId22"/>
    </p:embeddedFont>
    <p:embeddedFont>
      <p:font typeface="Barlow Semi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081" autoAdjust="0"/>
  </p:normalViewPr>
  <p:slideViewPr>
    <p:cSldViewPr>
      <p:cViewPr>
        <p:scale>
          <a:sx n="50" d="100"/>
          <a:sy n="50" d="100"/>
        </p:scale>
        <p:origin x="1914" y="6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CDE5-2122-448C-9EDA-8973F685522E}" type="datetimeFigureOut">
              <a:rPr lang="en-US" smtClean="0"/>
              <a:t>2024-02-02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B693A-A290-4CD4-83E2-C030B17FA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B693A-A290-4CD4-83E2-C030B17FAA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2024-02-02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33400" y="7829774"/>
            <a:ext cx="12751291" cy="0"/>
          </a:xfrm>
          <a:prstGeom prst="line">
            <a:avLst/>
          </a:prstGeom>
          <a:ln w="38100" cap="rnd">
            <a:solidFill>
              <a:srgbClr val="365B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3400" y="3848100"/>
            <a:ext cx="10414245" cy="3962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65B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rlow Bold"/>
              </a:rPr>
              <a:t>Enhanced Sign Language Recognition using Deep Learning And Computer Vision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400" y="8364761"/>
            <a:ext cx="12751291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2" dirty="0">
                <a:solidFill>
                  <a:srgbClr val="365B6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rlow"/>
              </a:rPr>
              <a:t>Graduation project 2</a:t>
            </a:r>
          </a:p>
        </p:txBody>
      </p:sp>
      <p:pic>
        <p:nvPicPr>
          <p:cNvPr id="8" name="Picture 7" descr="A group of hands making different gestures&#10;&#10;Description automatically generated">
            <a:extLst>
              <a:ext uri="{FF2B5EF4-FFF2-40B4-BE49-F238E27FC236}">
                <a16:creationId xmlns:a16="http://schemas.microsoft.com/office/drawing/2014/main" id="{C09AA56F-1C5E-9588-76CF-DDB1F3D318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4" b="34164"/>
          <a:stretch/>
        </p:blipFill>
        <p:spPr>
          <a:xfrm>
            <a:off x="0" y="8605211"/>
            <a:ext cx="5930900" cy="17126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8EA40-79D8-B477-7C0D-FEC85AD31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r="11442"/>
          <a:stretch/>
        </p:blipFill>
        <p:spPr>
          <a:xfrm>
            <a:off x="455339" y="2325272"/>
            <a:ext cx="8131186" cy="75426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B334E9-2FC8-25BC-A15B-648DB3F59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" b="21773"/>
          <a:stretch/>
        </p:blipFill>
        <p:spPr>
          <a:xfrm>
            <a:off x="8694077" y="2325272"/>
            <a:ext cx="9058664" cy="5096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artoon character&#10;&#10;Description automatically generated">
            <a:extLst>
              <a:ext uri="{FF2B5EF4-FFF2-40B4-BE49-F238E27FC236}">
                <a16:creationId xmlns:a16="http://schemas.microsoft.com/office/drawing/2014/main" id="{72B49DCF-4A9C-FCDC-E282-ABADA8EB7A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r="8256" b="2"/>
          <a:stretch/>
        </p:blipFill>
        <p:spPr>
          <a:xfrm>
            <a:off x="8694077" y="7565156"/>
            <a:ext cx="2922097" cy="2302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 shot of a hand&#10;&#10;Description automatically generated">
            <a:extLst>
              <a:ext uri="{FF2B5EF4-FFF2-40B4-BE49-F238E27FC236}">
                <a16:creationId xmlns:a16="http://schemas.microsoft.com/office/drawing/2014/main" id="{198AF8BA-4A16-0AB7-609F-1A832BE824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" r="4" b="4"/>
          <a:stretch/>
        </p:blipFill>
        <p:spPr>
          <a:xfrm>
            <a:off x="14808941" y="7565158"/>
            <a:ext cx="2941940" cy="23027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5E0F8-4CCE-A174-2FF2-BAC7780DDC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479" r="426" b="1177"/>
          <a:stretch/>
        </p:blipFill>
        <p:spPr>
          <a:xfrm>
            <a:off x="11723724" y="7565156"/>
            <a:ext cx="2941940" cy="2302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55B22E8C-E0FC-2C09-DC9F-CF4CAAD6919F}"/>
              </a:ext>
            </a:extLst>
          </p:cNvPr>
          <p:cNvSpPr txBox="1"/>
          <p:nvPr/>
        </p:nvSpPr>
        <p:spPr>
          <a:xfrm>
            <a:off x="495299" y="342900"/>
            <a:ext cx="14640661" cy="11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6000" dirty="0">
                <a:solidFill>
                  <a:srgbClr val="365B6D"/>
                </a:solidFill>
                <a:latin typeface="Barlow Bold"/>
              </a:rPr>
              <a:t>General User Interface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651C557-CED8-9E5D-77EB-5C95710F7B91}"/>
              </a:ext>
            </a:extLst>
          </p:cNvPr>
          <p:cNvSpPr txBox="1"/>
          <p:nvPr/>
        </p:nvSpPr>
        <p:spPr>
          <a:xfrm>
            <a:off x="514349" y="1216216"/>
            <a:ext cx="14640661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spc="12" dirty="0">
                <a:solidFill>
                  <a:srgbClr val="365B6D"/>
                </a:solidFill>
                <a:latin typeface="Barlow"/>
              </a:rPr>
              <a:t>What follows is a series of images displaying the General User Interface.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'The End' typed on a typewriter">
            <a:extLst>
              <a:ext uri="{FF2B5EF4-FFF2-40B4-BE49-F238E27FC236}">
                <a16:creationId xmlns:a16="http://schemas.microsoft.com/office/drawing/2014/main" id="{DF83D566-D39B-D015-9C5D-01449E046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80213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A53AD30-1F83-17EA-B435-74C74E9CA46D}"/>
              </a:ext>
            </a:extLst>
          </p:cNvPr>
          <p:cNvSpPr txBox="1"/>
          <p:nvPr/>
        </p:nvSpPr>
        <p:spPr>
          <a:xfrm>
            <a:off x="785812" y="7975860"/>
            <a:ext cx="16816388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862974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202278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66708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3252" y="3462796"/>
            <a:ext cx="5397991" cy="2826483"/>
            <a:chOff x="0" y="66675"/>
            <a:chExt cx="7197321" cy="3768643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7197321" cy="1692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>
                  <a:solidFill>
                    <a:srgbClr val="365B6D"/>
                  </a:solidFill>
                  <a:latin typeface="Barlow Bold"/>
                </a:rPr>
                <a:t>Index: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75971"/>
              <a:ext cx="7197321" cy="1359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2" dirty="0">
                  <a:solidFill>
                    <a:srgbClr val="365B6D"/>
                  </a:solidFill>
                  <a:latin typeface="Barlow"/>
                </a:rPr>
                <a:t>A list of the topics included in the presentation.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367A89-3F1F-809E-856B-B97363B3B3CA}"/>
              </a:ext>
            </a:extLst>
          </p:cNvPr>
          <p:cNvGrpSpPr/>
          <p:nvPr/>
        </p:nvGrpSpPr>
        <p:grpSpPr>
          <a:xfrm>
            <a:off x="9117135" y="1047750"/>
            <a:ext cx="7567612" cy="892611"/>
            <a:chOff x="9117135" y="1047750"/>
            <a:chExt cx="7567612" cy="892611"/>
          </a:xfrm>
        </p:grpSpPr>
        <p:grpSp>
          <p:nvGrpSpPr>
            <p:cNvPr id="5" name="Group 5"/>
            <p:cNvGrpSpPr/>
            <p:nvPr/>
          </p:nvGrpSpPr>
          <p:grpSpPr>
            <a:xfrm>
              <a:off x="10004302" y="1064271"/>
              <a:ext cx="6680445" cy="782856"/>
              <a:chOff x="0" y="19051"/>
              <a:chExt cx="8907260" cy="1805352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19051"/>
                <a:ext cx="8907260" cy="6744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01"/>
                  </a:lnSpc>
                </a:pPr>
                <a:r>
                  <a:rPr lang="en-US" sz="3456" dirty="0">
                    <a:solidFill>
                      <a:srgbClr val="365B6D"/>
                    </a:solidFill>
                    <a:latin typeface="Barlow Semi-Bold"/>
                  </a:rPr>
                  <a:t>Project description 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1030499"/>
                <a:ext cx="8907260" cy="7939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sz="2172" spc="8" dirty="0">
                    <a:solidFill>
                      <a:srgbClr val="365B6D"/>
                    </a:solidFill>
                    <a:latin typeface="Barlow"/>
                  </a:rPr>
                  <a:t>An intake on the of they project contents </a:t>
                </a:r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5400000">
              <a:off x="8670829" y="1494056"/>
              <a:ext cx="892611" cy="0"/>
            </a:xfrm>
            <a:prstGeom prst="line">
              <a:avLst/>
            </a:prstGeom>
            <a:ln w="28575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96502C-464D-585D-5642-29C73F42F8E3}"/>
              </a:ext>
            </a:extLst>
          </p:cNvPr>
          <p:cNvGrpSpPr/>
          <p:nvPr/>
        </p:nvGrpSpPr>
        <p:grpSpPr>
          <a:xfrm>
            <a:off x="9117135" y="2562205"/>
            <a:ext cx="7567612" cy="892611"/>
            <a:chOff x="9117135" y="2562205"/>
            <a:chExt cx="7567612" cy="892611"/>
          </a:xfrm>
        </p:grpSpPr>
        <p:grpSp>
          <p:nvGrpSpPr>
            <p:cNvPr id="8" name="Group 8"/>
            <p:cNvGrpSpPr/>
            <p:nvPr/>
          </p:nvGrpSpPr>
          <p:grpSpPr>
            <a:xfrm>
              <a:off x="10004302" y="2578726"/>
              <a:ext cx="6680445" cy="782856"/>
              <a:chOff x="0" y="19050"/>
              <a:chExt cx="8907260" cy="1805352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907260" cy="6744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01"/>
                  </a:lnSpc>
                </a:pPr>
                <a:r>
                  <a:rPr lang="en-US" sz="3456" dirty="0">
                    <a:solidFill>
                      <a:srgbClr val="365B6D"/>
                    </a:solidFill>
                    <a:latin typeface="Barlow Semi-Bold"/>
                  </a:rPr>
                  <a:t>Identifying the problem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1030498"/>
                <a:ext cx="8907260" cy="7939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41"/>
                  </a:lnSpc>
                </a:pPr>
                <a:r>
                  <a:rPr lang="en-US" sz="2172" spc="8" dirty="0">
                    <a:solidFill>
                      <a:srgbClr val="365B6D"/>
                    </a:solidFill>
                    <a:latin typeface="Barlow"/>
                  </a:rPr>
                  <a:t>Identifying the target purpose of the project.</a:t>
                </a:r>
              </a:p>
            </p:txBody>
          </p:sp>
        </p:grpSp>
        <p:sp>
          <p:nvSpPr>
            <p:cNvPr id="15" name="AutoShape 15"/>
            <p:cNvSpPr/>
            <p:nvPr/>
          </p:nvSpPr>
          <p:spPr>
            <a:xfrm rot="5400000">
              <a:off x="8670829" y="3008511"/>
              <a:ext cx="892611" cy="0"/>
            </a:xfrm>
            <a:prstGeom prst="line">
              <a:avLst/>
            </a:prstGeom>
            <a:ln w="28575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D95969-634C-7963-7CE8-A50DFA33E502}"/>
              </a:ext>
            </a:extLst>
          </p:cNvPr>
          <p:cNvGrpSpPr/>
          <p:nvPr/>
        </p:nvGrpSpPr>
        <p:grpSpPr>
          <a:xfrm>
            <a:off x="9117135" y="4076660"/>
            <a:ext cx="7567612" cy="892611"/>
            <a:chOff x="9117135" y="4076660"/>
            <a:chExt cx="7567612" cy="892611"/>
          </a:xfrm>
        </p:grpSpPr>
        <p:grpSp>
          <p:nvGrpSpPr>
            <p:cNvPr id="11" name="Group 11"/>
            <p:cNvGrpSpPr/>
            <p:nvPr/>
          </p:nvGrpSpPr>
          <p:grpSpPr>
            <a:xfrm>
              <a:off x="10004302" y="4093182"/>
              <a:ext cx="6680445" cy="782856"/>
              <a:chOff x="0" y="19051"/>
              <a:chExt cx="8907260" cy="1805352"/>
            </a:xfrm>
          </p:grpSpPr>
          <p:sp>
            <p:nvSpPr>
              <p:cNvPr id="12" name="TextBox 12"/>
              <p:cNvSpPr txBox="1"/>
              <p:nvPr/>
            </p:nvSpPr>
            <p:spPr>
              <a:xfrm>
                <a:off x="0" y="19051"/>
                <a:ext cx="8907260" cy="11237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01"/>
                  </a:lnSpc>
                </a:pPr>
                <a:r>
                  <a:rPr lang="en-US" sz="3456" dirty="0">
                    <a:solidFill>
                      <a:srgbClr val="365B6D"/>
                    </a:solidFill>
                    <a:latin typeface="Barlow Semi-Bold"/>
                  </a:rPr>
                  <a:t>Project Methodology </a:t>
                </a: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030499"/>
                <a:ext cx="8907260" cy="7939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sz="2172" spc="8" dirty="0">
                    <a:solidFill>
                      <a:srgbClr val="365B6D"/>
                    </a:solidFill>
                    <a:latin typeface="Barlow"/>
                  </a:rPr>
                  <a:t>Deciding the approach for building the system.</a:t>
                </a:r>
              </a:p>
            </p:txBody>
          </p:sp>
        </p:grpSp>
        <p:sp>
          <p:nvSpPr>
            <p:cNvPr id="16" name="AutoShape 16"/>
            <p:cNvSpPr/>
            <p:nvPr/>
          </p:nvSpPr>
          <p:spPr>
            <a:xfrm rot="5400000">
              <a:off x="8670829" y="4522966"/>
              <a:ext cx="892611" cy="0"/>
            </a:xfrm>
            <a:prstGeom prst="line">
              <a:avLst/>
            </a:prstGeom>
            <a:ln w="28575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453CC6-3D4E-79F7-1CC8-F4AF7C46897A}"/>
              </a:ext>
            </a:extLst>
          </p:cNvPr>
          <p:cNvGrpSpPr/>
          <p:nvPr/>
        </p:nvGrpSpPr>
        <p:grpSpPr>
          <a:xfrm>
            <a:off x="9117135" y="5524500"/>
            <a:ext cx="7567612" cy="892611"/>
            <a:chOff x="9117135" y="5524500"/>
            <a:chExt cx="7567612" cy="892611"/>
          </a:xfrm>
        </p:grpSpPr>
        <p:grpSp>
          <p:nvGrpSpPr>
            <p:cNvPr id="34" name="Group 5">
              <a:extLst>
                <a:ext uri="{FF2B5EF4-FFF2-40B4-BE49-F238E27FC236}">
                  <a16:creationId xmlns:a16="http://schemas.microsoft.com/office/drawing/2014/main" id="{F9470857-5E98-1709-DDAF-E1672E38EB23}"/>
                </a:ext>
              </a:extLst>
            </p:cNvPr>
            <p:cNvGrpSpPr/>
            <p:nvPr/>
          </p:nvGrpSpPr>
          <p:grpSpPr>
            <a:xfrm>
              <a:off x="10004302" y="5541021"/>
              <a:ext cx="6680445" cy="782856"/>
              <a:chOff x="0" y="19051"/>
              <a:chExt cx="8907260" cy="1805352"/>
            </a:xfrm>
          </p:grpSpPr>
          <p:sp>
            <p:nvSpPr>
              <p:cNvPr id="44" name="TextBox 6">
                <a:extLst>
                  <a:ext uri="{FF2B5EF4-FFF2-40B4-BE49-F238E27FC236}">
                    <a16:creationId xmlns:a16="http://schemas.microsoft.com/office/drawing/2014/main" id="{1CB566BA-A0C4-07BB-3B76-7DE9AA5D39FC}"/>
                  </a:ext>
                </a:extLst>
              </p:cNvPr>
              <p:cNvSpPr txBox="1"/>
              <p:nvPr/>
            </p:nvSpPr>
            <p:spPr>
              <a:xfrm>
                <a:off x="0" y="19051"/>
                <a:ext cx="8907260" cy="11237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01"/>
                  </a:lnSpc>
                </a:pPr>
                <a:r>
                  <a:rPr lang="en-US" sz="3456" dirty="0">
                    <a:solidFill>
                      <a:srgbClr val="365B6D"/>
                    </a:solidFill>
                    <a:latin typeface="Barlow Semi-Bold"/>
                  </a:rPr>
                  <a:t>Deep learning model </a:t>
                </a:r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50D26511-63B0-01CF-B333-932F92728FF0}"/>
                  </a:ext>
                </a:extLst>
              </p:cNvPr>
              <p:cNvSpPr txBox="1"/>
              <p:nvPr/>
            </p:nvSpPr>
            <p:spPr>
              <a:xfrm>
                <a:off x="0" y="1030499"/>
                <a:ext cx="8907260" cy="7939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sz="2172" spc="8" dirty="0">
                    <a:solidFill>
                      <a:srgbClr val="365B6D"/>
                    </a:solidFill>
                    <a:latin typeface="Barlow"/>
                  </a:rPr>
                  <a:t>Describing the model layers .</a:t>
                </a:r>
              </a:p>
            </p:txBody>
          </p:sp>
        </p:grpSp>
        <p:sp>
          <p:nvSpPr>
            <p:cNvPr id="37" name="AutoShape 14">
              <a:extLst>
                <a:ext uri="{FF2B5EF4-FFF2-40B4-BE49-F238E27FC236}">
                  <a16:creationId xmlns:a16="http://schemas.microsoft.com/office/drawing/2014/main" id="{AE494AFD-1D5D-3E72-0F50-8652BEBF7924}"/>
                </a:ext>
              </a:extLst>
            </p:cNvPr>
            <p:cNvSpPr/>
            <p:nvPr/>
          </p:nvSpPr>
          <p:spPr>
            <a:xfrm rot="5400000">
              <a:off x="8670829" y="5970806"/>
              <a:ext cx="892611" cy="0"/>
            </a:xfrm>
            <a:prstGeom prst="line">
              <a:avLst/>
            </a:prstGeom>
            <a:ln w="28575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0C2B33E-21C3-304C-10E3-2454F8A3F881}"/>
              </a:ext>
            </a:extLst>
          </p:cNvPr>
          <p:cNvGrpSpPr/>
          <p:nvPr/>
        </p:nvGrpSpPr>
        <p:grpSpPr>
          <a:xfrm>
            <a:off x="9117135" y="7038955"/>
            <a:ext cx="7567612" cy="892611"/>
            <a:chOff x="9117135" y="7038955"/>
            <a:chExt cx="7567612" cy="892611"/>
          </a:xfrm>
        </p:grpSpPr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1C2B62EC-102C-486C-5CF4-BBAC192BACF0}"/>
                </a:ext>
              </a:extLst>
            </p:cNvPr>
            <p:cNvGrpSpPr/>
            <p:nvPr/>
          </p:nvGrpSpPr>
          <p:grpSpPr>
            <a:xfrm>
              <a:off x="10004302" y="7055477"/>
              <a:ext cx="6680445" cy="782856"/>
              <a:chOff x="0" y="19051"/>
              <a:chExt cx="8907260" cy="1805351"/>
            </a:xfrm>
          </p:grpSpPr>
          <p:sp>
            <p:nvSpPr>
              <p:cNvPr id="42" name="TextBox 9">
                <a:extLst>
                  <a:ext uri="{FF2B5EF4-FFF2-40B4-BE49-F238E27FC236}">
                    <a16:creationId xmlns:a16="http://schemas.microsoft.com/office/drawing/2014/main" id="{BE1ED811-B267-313F-25CE-39B3E8F8AC40}"/>
                  </a:ext>
                </a:extLst>
              </p:cNvPr>
              <p:cNvSpPr txBox="1"/>
              <p:nvPr/>
            </p:nvSpPr>
            <p:spPr>
              <a:xfrm>
                <a:off x="0" y="19051"/>
                <a:ext cx="8907260" cy="11237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01"/>
                  </a:lnSpc>
                </a:pPr>
                <a:r>
                  <a:rPr lang="en-US" sz="3456" dirty="0">
                    <a:solidFill>
                      <a:srgbClr val="365B6D"/>
                    </a:solidFill>
                    <a:latin typeface="Barlow Semi-Bold"/>
                  </a:rPr>
                  <a:t>Results</a:t>
                </a:r>
              </a:p>
            </p:txBody>
          </p:sp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A56E8DA0-E627-DE16-5629-950BE53E7D2B}"/>
                  </a:ext>
                </a:extLst>
              </p:cNvPr>
              <p:cNvSpPr txBox="1"/>
              <p:nvPr/>
            </p:nvSpPr>
            <p:spPr>
              <a:xfrm>
                <a:off x="0" y="1030499"/>
                <a:ext cx="8907260" cy="7939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sz="2172" spc="8" dirty="0">
                    <a:solidFill>
                      <a:srgbClr val="365B6D"/>
                    </a:solidFill>
                    <a:latin typeface="Barlow"/>
                  </a:rPr>
                  <a:t>Previewing the validation results.</a:t>
                </a:r>
              </a:p>
            </p:txBody>
          </p:sp>
        </p:grpSp>
        <p:sp>
          <p:nvSpPr>
            <p:cNvPr id="38" name="AutoShape 15">
              <a:extLst>
                <a:ext uri="{FF2B5EF4-FFF2-40B4-BE49-F238E27FC236}">
                  <a16:creationId xmlns:a16="http://schemas.microsoft.com/office/drawing/2014/main" id="{F343770E-2205-159F-BC6B-B8F21557AD92}"/>
                </a:ext>
              </a:extLst>
            </p:cNvPr>
            <p:cNvSpPr/>
            <p:nvPr/>
          </p:nvSpPr>
          <p:spPr>
            <a:xfrm rot="5400000">
              <a:off x="8670829" y="7485261"/>
              <a:ext cx="892611" cy="0"/>
            </a:xfrm>
            <a:prstGeom prst="line">
              <a:avLst/>
            </a:prstGeom>
            <a:ln w="28575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C3C4D5-7762-B67E-4838-71A2F29624E1}"/>
              </a:ext>
            </a:extLst>
          </p:cNvPr>
          <p:cNvGrpSpPr/>
          <p:nvPr/>
        </p:nvGrpSpPr>
        <p:grpSpPr>
          <a:xfrm>
            <a:off x="9117135" y="8553410"/>
            <a:ext cx="7567612" cy="892611"/>
            <a:chOff x="9117135" y="8553410"/>
            <a:chExt cx="7567612" cy="892611"/>
          </a:xfrm>
        </p:grpSpPr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97384D67-48FE-C8C7-E83D-C71A50D009F9}"/>
                </a:ext>
              </a:extLst>
            </p:cNvPr>
            <p:cNvGrpSpPr/>
            <p:nvPr/>
          </p:nvGrpSpPr>
          <p:grpSpPr>
            <a:xfrm>
              <a:off x="10004302" y="8569932"/>
              <a:ext cx="6680445" cy="782856"/>
              <a:chOff x="0" y="19051"/>
              <a:chExt cx="8907260" cy="1805352"/>
            </a:xfrm>
          </p:grpSpPr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EE8CF0B0-B4A6-994C-D6D2-A1CB858A6263}"/>
                  </a:ext>
                </a:extLst>
              </p:cNvPr>
              <p:cNvSpPr txBox="1"/>
              <p:nvPr/>
            </p:nvSpPr>
            <p:spPr>
              <a:xfrm>
                <a:off x="0" y="19051"/>
                <a:ext cx="8907260" cy="11237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01"/>
                  </a:lnSpc>
                </a:pPr>
                <a:r>
                  <a:rPr lang="en-US" sz="3456" dirty="0">
                    <a:solidFill>
                      <a:srgbClr val="365B6D"/>
                    </a:solidFill>
                    <a:latin typeface="Barlow Semi-Bold"/>
                  </a:rPr>
                  <a:t>Interface design</a:t>
                </a:r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FE596BCF-9358-EDED-DEF3-5F492202DADD}"/>
                  </a:ext>
                </a:extLst>
              </p:cNvPr>
              <p:cNvSpPr txBox="1"/>
              <p:nvPr/>
            </p:nvSpPr>
            <p:spPr>
              <a:xfrm>
                <a:off x="0" y="1030499"/>
                <a:ext cx="8907260" cy="7939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sz="2172" spc="8" dirty="0">
                    <a:solidFill>
                      <a:srgbClr val="365B6D"/>
                    </a:solidFill>
                    <a:latin typeface="Barlow"/>
                  </a:rPr>
                  <a:t>Showcasing the GUI.</a:t>
                </a:r>
              </a:p>
            </p:txBody>
          </p:sp>
        </p:grpSp>
        <p:sp>
          <p:nvSpPr>
            <p:cNvPr id="39" name="AutoShape 16">
              <a:extLst>
                <a:ext uri="{FF2B5EF4-FFF2-40B4-BE49-F238E27FC236}">
                  <a16:creationId xmlns:a16="http://schemas.microsoft.com/office/drawing/2014/main" id="{CFAC0917-F001-B21C-71D9-2CF7A303F07B}"/>
                </a:ext>
              </a:extLst>
            </p:cNvPr>
            <p:cNvSpPr/>
            <p:nvPr/>
          </p:nvSpPr>
          <p:spPr>
            <a:xfrm rot="5400000">
              <a:off x="8670829" y="8999716"/>
              <a:ext cx="892611" cy="0"/>
            </a:xfrm>
            <a:prstGeom prst="line">
              <a:avLst/>
            </a:prstGeom>
            <a:ln w="28575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3668" y="1226914"/>
            <a:ext cx="5948731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365B6D"/>
                </a:solidFill>
                <a:latin typeface="Barlow Bold"/>
              </a:rPr>
              <a:t>Project description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22287" y="1663799"/>
            <a:ext cx="604508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41"/>
              </a:lnSpc>
              <a:spcBef>
                <a:spcPct val="0"/>
              </a:spcBef>
            </a:pPr>
            <a:r>
              <a:rPr lang="en-US" sz="3200" spc="8" dirty="0">
                <a:solidFill>
                  <a:srgbClr val="365B6D"/>
                </a:solidFill>
                <a:latin typeface="Barlow"/>
              </a:rPr>
              <a:t>Provides a comprehensive project overview, including its phases, processes, goals, and objectives.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23668" y="4984253"/>
            <a:ext cx="6956671" cy="4894683"/>
            <a:chOff x="-1" y="19050"/>
            <a:chExt cx="9275562" cy="6526246"/>
          </a:xfrm>
        </p:grpSpPr>
        <p:sp>
          <p:nvSpPr>
            <p:cNvPr id="9" name="AutoShape 9"/>
            <p:cNvSpPr/>
            <p:nvPr/>
          </p:nvSpPr>
          <p:spPr>
            <a:xfrm flipH="1">
              <a:off x="0" y="19050"/>
              <a:ext cx="4487660" cy="0"/>
            </a:xfrm>
            <a:prstGeom prst="line">
              <a:avLst/>
            </a:prstGeom>
            <a:ln w="38100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algn="just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" y="443709"/>
              <a:ext cx="9275562" cy="6101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041"/>
                </a:lnSpc>
                <a:spcBef>
                  <a:spcPct val="0"/>
                </a:spcBef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Sign language, a unique and vital form of communication, is extensively used by Deaf and hard-of-hearing communities worldwide. Despite its importance, the recognition and understanding of sign language pose significant challenges in research and society. This communication gap, largely due to a lack of understanding among the general population, emphasizes the need for a solution. </a:t>
              </a:r>
            </a:p>
            <a:p>
              <a:pPr algn="just">
                <a:lnSpc>
                  <a:spcPts val="3041"/>
                </a:lnSpc>
                <a:spcBef>
                  <a:spcPct val="0"/>
                </a:spcBef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The aim of this graduation project is to bridge this communication gap, fostering inclusivity by enhancing the recognition and understanding of sign language.</a:t>
              </a:r>
            </a:p>
            <a:p>
              <a:pPr algn="just">
                <a:lnSpc>
                  <a:spcPts val="3041"/>
                </a:lnSpc>
                <a:spcBef>
                  <a:spcPct val="0"/>
                </a:spcBef>
              </a:pPr>
              <a:endParaRPr lang="en-US" sz="2172" spc="8" dirty="0">
                <a:solidFill>
                  <a:srgbClr val="365B6D"/>
                </a:solidFill>
                <a:latin typeface="Barlow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ECADAB6E-BF9F-5998-9D85-21A6C9A7F9CA}"/>
              </a:ext>
            </a:extLst>
          </p:cNvPr>
          <p:cNvGrpSpPr/>
          <p:nvPr/>
        </p:nvGrpSpPr>
        <p:grpSpPr>
          <a:xfrm>
            <a:off x="9822287" y="5143500"/>
            <a:ext cx="7239000" cy="3740521"/>
            <a:chOff x="-1" y="19050"/>
            <a:chExt cx="9652001" cy="4987364"/>
          </a:xfrm>
        </p:grpSpPr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85D8E5B0-9B88-742C-0CC0-010DBF211B2E}"/>
                </a:ext>
              </a:extLst>
            </p:cNvPr>
            <p:cNvSpPr/>
            <p:nvPr/>
          </p:nvSpPr>
          <p:spPr>
            <a:xfrm flipH="1">
              <a:off x="0" y="19050"/>
              <a:ext cx="4487660" cy="0"/>
            </a:xfrm>
            <a:prstGeom prst="line">
              <a:avLst/>
            </a:prstGeom>
            <a:ln w="38100" cap="rnd">
              <a:solidFill>
                <a:srgbClr val="289D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algn="just"/>
              <a:endParaRPr lang="en-US"/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70F117C2-EAF2-4108-6D34-1014E2398B25}"/>
                </a:ext>
              </a:extLst>
            </p:cNvPr>
            <p:cNvSpPr txBox="1"/>
            <p:nvPr/>
          </p:nvSpPr>
          <p:spPr>
            <a:xfrm>
              <a:off x="-1" y="443709"/>
              <a:ext cx="9652001" cy="45627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041"/>
                </a:lnSpc>
                <a:spcBef>
                  <a:spcPct val="0"/>
                </a:spcBef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The construction of the sign recognition system was made possible through the integration of several key components. These include preprocessing techniques that prepare the data for analysis, a Gesture Recognition Module that identifies specific sign language gestures,  Computer Vision techniques that aid in gesture detection and recognition, Natural Language Processing (NLP) that interprets spoken language, and a User Interface that presents the results in a user-friendly manner.</a:t>
              </a:r>
            </a:p>
          </p:txBody>
        </p:sp>
      </p:grpSp>
      <p:sp>
        <p:nvSpPr>
          <p:cNvPr id="19" name="Rectangle 18" descr="Deaf">
            <a:extLst>
              <a:ext uri="{FF2B5EF4-FFF2-40B4-BE49-F238E27FC236}">
                <a16:creationId xmlns:a16="http://schemas.microsoft.com/office/drawing/2014/main" id="{B5E37C23-AC91-F6B6-DC55-430E398D38DC}"/>
              </a:ext>
            </a:extLst>
          </p:cNvPr>
          <p:cNvSpPr/>
          <p:nvPr/>
        </p:nvSpPr>
        <p:spPr>
          <a:xfrm>
            <a:off x="1823668" y="3955329"/>
            <a:ext cx="1028924" cy="10289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 descr="Presentation with Checklist">
            <a:extLst>
              <a:ext uri="{FF2B5EF4-FFF2-40B4-BE49-F238E27FC236}">
                <a16:creationId xmlns:a16="http://schemas.microsoft.com/office/drawing/2014/main" id="{8CF842A3-5F1E-51BD-859F-E95C868BE645}"/>
              </a:ext>
            </a:extLst>
          </p:cNvPr>
          <p:cNvSpPr/>
          <p:nvPr/>
        </p:nvSpPr>
        <p:spPr>
          <a:xfrm>
            <a:off x="9909475" y="4133626"/>
            <a:ext cx="1028924" cy="102892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" y="1714500"/>
            <a:ext cx="12332191" cy="130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365B6D"/>
                </a:solidFill>
                <a:latin typeface="Barlow Bold"/>
              </a:rPr>
              <a:t>Identifying the problem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52500" y="5067309"/>
            <a:ext cx="2436006" cy="2088321"/>
            <a:chOff x="0" y="1458728"/>
            <a:chExt cx="4894060" cy="3996980"/>
          </a:xfrm>
        </p:grpSpPr>
        <p:sp>
          <p:nvSpPr>
            <p:cNvPr id="4" name="TextBox 4"/>
            <p:cNvSpPr txBox="1"/>
            <p:nvPr/>
          </p:nvSpPr>
          <p:spPr>
            <a:xfrm>
              <a:off x="0" y="1458728"/>
              <a:ext cx="4894060" cy="186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1"/>
                </a:lnSpc>
              </a:pPr>
              <a:r>
                <a:rPr lang="en-US" sz="3456" dirty="0">
                  <a:solidFill>
                    <a:srgbClr val="365B6D"/>
                  </a:solidFill>
                  <a:latin typeface="Barlow Semi-Bold"/>
                </a:rPr>
                <a:t>Real-time processing: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24115"/>
              <a:ext cx="4894060" cy="2131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1"/>
                </a:lnSpc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Need for efficient algorithms and powerful hardware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8C324B-C6A0-C80A-99B0-459AB13DB225}"/>
              </a:ext>
            </a:extLst>
          </p:cNvPr>
          <p:cNvGrpSpPr/>
          <p:nvPr/>
        </p:nvGrpSpPr>
        <p:grpSpPr>
          <a:xfrm>
            <a:off x="4580456" y="5067305"/>
            <a:ext cx="2436006" cy="3419470"/>
            <a:chOff x="4580456" y="5067305"/>
            <a:chExt cx="2436006" cy="3419470"/>
          </a:xfrm>
        </p:grpSpPr>
        <p:sp>
          <p:nvSpPr>
            <p:cNvPr id="8" name="TextBox 8"/>
            <p:cNvSpPr txBox="1"/>
            <p:nvPr/>
          </p:nvSpPr>
          <p:spPr>
            <a:xfrm>
              <a:off x="4580456" y="5067305"/>
              <a:ext cx="2436006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1"/>
                </a:lnSpc>
              </a:pPr>
              <a:r>
                <a:rPr lang="en-US" sz="3456" dirty="0">
                  <a:solidFill>
                    <a:srgbClr val="365B6D"/>
                  </a:solidFill>
                  <a:latin typeface="Barlow Semi-Bold"/>
                </a:rPr>
                <a:t>Lighting Conditions of the data set images: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580456" y="6988351"/>
              <a:ext cx="2436006" cy="1498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1"/>
                </a:lnSpc>
                <a:spcBef>
                  <a:spcPct val="0"/>
                </a:spcBef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Impact of shadows, overexposure, or underexposure on gesture visibility.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8F6567-7298-FFE5-CC78-E0AC9E8C6B77}"/>
              </a:ext>
            </a:extLst>
          </p:cNvPr>
          <p:cNvGrpSpPr/>
          <p:nvPr/>
        </p:nvGrpSpPr>
        <p:grpSpPr>
          <a:xfrm>
            <a:off x="11271538" y="5067300"/>
            <a:ext cx="2436007" cy="2473050"/>
            <a:chOff x="11271538" y="5067300"/>
            <a:chExt cx="2436007" cy="2473050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F893232-71BC-20D1-12EF-187ABA5E4F1D}"/>
                </a:ext>
              </a:extLst>
            </p:cNvPr>
            <p:cNvSpPr txBox="1"/>
            <p:nvPr/>
          </p:nvSpPr>
          <p:spPr>
            <a:xfrm>
              <a:off x="11271539" y="5067300"/>
              <a:ext cx="2436006" cy="97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1"/>
                </a:lnSpc>
              </a:pPr>
              <a:r>
                <a:rPr lang="en-US" sz="3456" dirty="0">
                  <a:solidFill>
                    <a:srgbClr val="365B6D"/>
                  </a:solidFill>
                  <a:latin typeface="Barlow Semi-Bold"/>
                </a:rPr>
                <a:t>Lack of Diversity: 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083C6F4-9094-24F2-F45D-27FB1DF620A2}"/>
                </a:ext>
              </a:extLst>
            </p:cNvPr>
            <p:cNvSpPr txBox="1"/>
            <p:nvPr/>
          </p:nvSpPr>
          <p:spPr>
            <a:xfrm>
              <a:off x="11271538" y="6041926"/>
              <a:ext cx="2436006" cy="1498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1"/>
                </a:lnSpc>
                <a:spcBef>
                  <a:spcPct val="0"/>
                </a:spcBef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Limited variety in signers, environments, or signs in the dataset.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F942B7-6F72-9DAF-D545-A86A36B9BA70}"/>
              </a:ext>
            </a:extLst>
          </p:cNvPr>
          <p:cNvGrpSpPr/>
          <p:nvPr/>
        </p:nvGrpSpPr>
        <p:grpSpPr>
          <a:xfrm>
            <a:off x="8208411" y="5067306"/>
            <a:ext cx="2436006" cy="2598933"/>
            <a:chOff x="8208411" y="5067306"/>
            <a:chExt cx="2436006" cy="2598933"/>
          </a:xfrm>
        </p:grpSpPr>
        <p:sp>
          <p:nvSpPr>
            <p:cNvPr id="12" name="TextBox 12"/>
            <p:cNvSpPr txBox="1"/>
            <p:nvPr/>
          </p:nvSpPr>
          <p:spPr>
            <a:xfrm>
              <a:off x="8208411" y="5067306"/>
              <a:ext cx="2436006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1"/>
                </a:lnSpc>
              </a:pPr>
              <a:r>
                <a:rPr lang="en-US" sz="3456" dirty="0">
                  <a:solidFill>
                    <a:srgbClr val="365B6D"/>
                  </a:solidFill>
                  <a:latin typeface="Barlow Semi-Bold"/>
                </a:rPr>
                <a:t>Accuracy of Hand Shapes: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08411" y="6552536"/>
              <a:ext cx="2436006" cy="1113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1"/>
                </a:lnSpc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Difficulty in recognizing similar  hand shapes.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034F76-0594-4397-8BA6-B8446C74154A}"/>
              </a:ext>
            </a:extLst>
          </p:cNvPr>
          <p:cNvGrpSpPr/>
          <p:nvPr/>
        </p:nvGrpSpPr>
        <p:grpSpPr>
          <a:xfrm>
            <a:off x="14899493" y="5067308"/>
            <a:ext cx="2436007" cy="3729803"/>
            <a:chOff x="14899493" y="5067308"/>
            <a:chExt cx="2436007" cy="372980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632CA368-C664-1810-AE99-6BBCBA651FC0}"/>
                </a:ext>
              </a:extLst>
            </p:cNvPr>
            <p:cNvSpPr txBox="1"/>
            <p:nvPr/>
          </p:nvSpPr>
          <p:spPr>
            <a:xfrm>
              <a:off x="14899494" y="5067308"/>
              <a:ext cx="2436006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1"/>
                </a:lnSpc>
              </a:pPr>
              <a:r>
                <a:rPr lang="en-US" sz="3456" dirty="0">
                  <a:solidFill>
                    <a:srgbClr val="365B6D"/>
                  </a:solidFill>
                  <a:latin typeface="Barlow Semi-Bold"/>
                </a:rPr>
                <a:t>Computer Vision Challenges: </a:t>
              </a: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188C1B20-6ACC-B176-F23E-07A70BF0C524}"/>
                </a:ext>
              </a:extLst>
            </p:cNvPr>
            <p:cNvSpPr txBox="1"/>
            <p:nvPr/>
          </p:nvSpPr>
          <p:spPr>
            <a:xfrm>
              <a:off x="14899493" y="6529245"/>
              <a:ext cx="2436006" cy="2267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1"/>
                </a:lnSpc>
              </a:pPr>
              <a:r>
                <a:rPr lang="en-US" sz="2172" spc="8" dirty="0">
                  <a:solidFill>
                    <a:srgbClr val="365B6D"/>
                  </a:solidFill>
                  <a:latin typeface="Barlow"/>
                </a:rPr>
                <a:t>Tasks like background subtraction, segmentation, feature extraction for the test dataset.</a:t>
              </a:r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AE9D0080-DB1A-37F3-E67F-1D8487BECDA8}"/>
              </a:ext>
            </a:extLst>
          </p:cNvPr>
          <p:cNvSpPr/>
          <p:nvPr/>
        </p:nvSpPr>
        <p:spPr>
          <a:xfrm>
            <a:off x="952500" y="4000500"/>
            <a:ext cx="16116300" cy="0"/>
          </a:xfrm>
          <a:prstGeom prst="line">
            <a:avLst/>
          </a:prstGeom>
          <a:ln w="28575" cap="rnd">
            <a:solidFill>
              <a:srgbClr val="289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83C11150-ED34-D6D3-08B9-977A032710E2}"/>
              </a:ext>
            </a:extLst>
          </p:cNvPr>
          <p:cNvSpPr txBox="1">
            <a:spLocks/>
          </p:cNvSpPr>
          <p:nvPr/>
        </p:nvSpPr>
        <p:spPr>
          <a:xfrm>
            <a:off x="1066691" y="592667"/>
            <a:ext cx="10014578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>
                <a:solidFill>
                  <a:srgbClr val="365B6D"/>
                </a:solidFill>
                <a:latin typeface="Barlow Bold"/>
              </a:defRPr>
            </a:lvl1pPr>
          </a:lstStyle>
          <a:p>
            <a:pPr/>
            <a:r>
              <a:rPr lang="en-US" sz="5400" dirty="0"/>
              <a:t>General Architecture :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539655-33BA-C241-BDFC-982AE02C3F29}"/>
              </a:ext>
            </a:extLst>
          </p:cNvPr>
          <p:cNvGrpSpPr/>
          <p:nvPr/>
        </p:nvGrpSpPr>
        <p:grpSpPr>
          <a:xfrm>
            <a:off x="4694201" y="2268096"/>
            <a:ext cx="11386050" cy="3344108"/>
            <a:chOff x="3014491" y="1511466"/>
            <a:chExt cx="7827613" cy="2885396"/>
          </a:xfrm>
        </p:grpSpPr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0E4895E8-01DF-3EF8-E73F-BFD0991BA23A}"/>
                </a:ext>
              </a:extLst>
            </p:cNvPr>
            <p:cNvSpPr/>
            <p:nvPr/>
          </p:nvSpPr>
          <p:spPr>
            <a:xfrm>
              <a:off x="3671353" y="2420984"/>
              <a:ext cx="153534" cy="220007"/>
            </a:xfrm>
            <a:prstGeom prst="downArrow">
              <a:avLst/>
            </a:prstGeom>
            <a:solidFill>
              <a:srgbClr val="365B6D"/>
            </a:solidFill>
            <a:ln w="12700" cap="flat" cmpd="sng" algn="ctr">
              <a:solidFill>
                <a:srgbClr val="365B6D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FCDEAB-59DF-C502-7CE3-CB1F613B7352}"/>
                </a:ext>
              </a:extLst>
            </p:cNvPr>
            <p:cNvGrpSpPr/>
            <p:nvPr/>
          </p:nvGrpSpPr>
          <p:grpSpPr>
            <a:xfrm>
              <a:off x="3160566" y="2719740"/>
              <a:ext cx="7681538" cy="1677122"/>
              <a:chOff x="3160566" y="2719740"/>
              <a:chExt cx="7681538" cy="167712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0EE7A38-B417-472C-2771-4BB5E6132423}"/>
                  </a:ext>
                </a:extLst>
              </p:cNvPr>
              <p:cNvSpPr/>
              <p:nvPr/>
            </p:nvSpPr>
            <p:spPr>
              <a:xfrm>
                <a:off x="3162796" y="2960055"/>
                <a:ext cx="1151582" cy="663599"/>
              </a:xfrm>
              <a:custGeom>
                <a:avLst/>
                <a:gdLst>
                  <a:gd name="connsiteX0" fmla="*/ 0 w 1395481"/>
                  <a:gd name="connsiteY0" fmla="*/ 0 h 663599"/>
                  <a:gd name="connsiteX1" fmla="*/ 1395481 w 1395481"/>
                  <a:gd name="connsiteY1" fmla="*/ 0 h 663599"/>
                  <a:gd name="connsiteX2" fmla="*/ 1395481 w 1395481"/>
                  <a:gd name="connsiteY2" fmla="*/ 663599 h 663599"/>
                  <a:gd name="connsiteX3" fmla="*/ 0 w 1395481"/>
                  <a:gd name="connsiteY3" fmla="*/ 663599 h 663599"/>
                  <a:gd name="connsiteX4" fmla="*/ 0 w 1395481"/>
                  <a:gd name="connsiteY4" fmla="*/ 0 h 66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5481" h="663599">
                    <a:moveTo>
                      <a:pt x="0" y="0"/>
                    </a:moveTo>
                    <a:lnTo>
                      <a:pt x="1395481" y="0"/>
                    </a:lnTo>
                    <a:lnTo>
                      <a:pt x="1395481" y="663599"/>
                    </a:lnTo>
                    <a:lnTo>
                      <a:pt x="0" y="663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Data preprocessing </a:t>
                </a: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9F54BB3-71F4-21B4-A585-5AEC08D0DB7B}"/>
                  </a:ext>
                </a:extLst>
              </p:cNvPr>
              <p:cNvSpPr/>
              <p:nvPr/>
            </p:nvSpPr>
            <p:spPr>
              <a:xfrm>
                <a:off x="3424253" y="3697952"/>
                <a:ext cx="685070" cy="621599"/>
              </a:xfrm>
              <a:custGeom>
                <a:avLst/>
                <a:gdLst>
                  <a:gd name="connsiteX0" fmla="*/ 0 w 685070"/>
                  <a:gd name="connsiteY0" fmla="*/ 0 h 621599"/>
                  <a:gd name="connsiteX1" fmla="*/ 685070 w 685070"/>
                  <a:gd name="connsiteY1" fmla="*/ 0 h 621599"/>
                  <a:gd name="connsiteX2" fmla="*/ 685070 w 685070"/>
                  <a:gd name="connsiteY2" fmla="*/ 621599 h 621599"/>
                  <a:gd name="connsiteX3" fmla="*/ 0 w 685070"/>
                  <a:gd name="connsiteY3" fmla="*/ 621599 h 621599"/>
                  <a:gd name="connsiteX4" fmla="*/ 0 w 685070"/>
                  <a:gd name="connsiteY4" fmla="*/ 0 h 62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070" h="621599">
                    <a:moveTo>
                      <a:pt x="0" y="0"/>
                    </a:moveTo>
                    <a:lnTo>
                      <a:pt x="685070" y="0"/>
                    </a:lnTo>
                    <a:lnTo>
                      <a:pt x="685070" y="621599"/>
                    </a:lnTo>
                    <a:lnTo>
                      <a:pt x="0" y="6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50B9CE0-FB2B-7245-AA4B-1AB0054D1AC3}"/>
                  </a:ext>
                </a:extLst>
              </p:cNvPr>
              <p:cNvSpPr/>
              <p:nvPr/>
            </p:nvSpPr>
            <p:spPr>
              <a:xfrm>
                <a:off x="3241227" y="3057571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512E276-8436-E7ED-2321-1F3499BD55B5}"/>
                  </a:ext>
                </a:extLst>
              </p:cNvPr>
              <p:cNvSpPr/>
              <p:nvPr/>
            </p:nvSpPr>
            <p:spPr>
              <a:xfrm>
                <a:off x="3297287" y="2945451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B8DCF1-30ED-A3CB-7809-E4BA87530B1A}"/>
                  </a:ext>
                </a:extLst>
              </p:cNvPr>
              <p:cNvSpPr/>
              <p:nvPr/>
            </p:nvSpPr>
            <p:spPr>
              <a:xfrm>
                <a:off x="3431831" y="2967875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0E18DD2-8CD8-CDFB-21A4-EF3933EA22F8}"/>
                  </a:ext>
                </a:extLst>
              </p:cNvPr>
              <p:cNvSpPr/>
              <p:nvPr/>
            </p:nvSpPr>
            <p:spPr>
              <a:xfrm>
                <a:off x="3543950" y="2844543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A53B9BC-86CF-88F1-825F-9DD4E43A773A}"/>
                  </a:ext>
                </a:extLst>
              </p:cNvPr>
              <p:cNvSpPr/>
              <p:nvPr/>
            </p:nvSpPr>
            <p:spPr>
              <a:xfrm>
                <a:off x="3679476" y="2719740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117ED59-7478-391A-F1D7-01D52494965B}"/>
                  </a:ext>
                </a:extLst>
              </p:cNvPr>
              <p:cNvSpPr/>
              <p:nvPr/>
            </p:nvSpPr>
            <p:spPr>
              <a:xfrm>
                <a:off x="3869098" y="2878179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5B4B33-DAF2-9635-1A00-19044A71266D}"/>
                  </a:ext>
                </a:extLst>
              </p:cNvPr>
              <p:cNvSpPr/>
              <p:nvPr/>
            </p:nvSpPr>
            <p:spPr>
              <a:xfrm>
                <a:off x="3981218" y="2934239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48325FD-C253-6EAB-4F89-7C27FD9A115F}"/>
                  </a:ext>
                </a:extLst>
              </p:cNvPr>
              <p:cNvSpPr/>
              <p:nvPr/>
            </p:nvSpPr>
            <p:spPr>
              <a:xfrm>
                <a:off x="4138185" y="3057571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626BB6A-DB25-C9CF-2D43-93A44F18B284}"/>
                  </a:ext>
                </a:extLst>
              </p:cNvPr>
              <p:cNvSpPr/>
              <p:nvPr/>
            </p:nvSpPr>
            <p:spPr>
              <a:xfrm>
                <a:off x="4205457" y="3180903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6F253CF-EBDA-0BFB-0D5B-225E9C911B68}"/>
                  </a:ext>
                </a:extLst>
              </p:cNvPr>
              <p:cNvSpPr/>
              <p:nvPr/>
            </p:nvSpPr>
            <p:spPr>
              <a:xfrm>
                <a:off x="3622434" y="2840894"/>
                <a:ext cx="205934" cy="205934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F83B5DB-7E99-F42D-B09E-446AC337D734}"/>
                  </a:ext>
                </a:extLst>
              </p:cNvPr>
              <p:cNvSpPr/>
              <p:nvPr/>
            </p:nvSpPr>
            <p:spPr>
              <a:xfrm>
                <a:off x="3160566" y="3174694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8C73C0D-B75A-E971-A58E-E26CA7B2022B}"/>
                  </a:ext>
                </a:extLst>
              </p:cNvPr>
              <p:cNvSpPr/>
              <p:nvPr/>
            </p:nvSpPr>
            <p:spPr>
              <a:xfrm>
                <a:off x="3252439" y="3472414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CD0BAF-DB85-F11B-F440-F8F5BC592F34}"/>
                  </a:ext>
                </a:extLst>
              </p:cNvPr>
              <p:cNvSpPr/>
              <p:nvPr/>
            </p:nvSpPr>
            <p:spPr>
              <a:xfrm>
                <a:off x="3420619" y="3562110"/>
                <a:ext cx="183052" cy="183052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9E5F6D8-5369-03D0-C1DC-AE2C1D39DAAD}"/>
                  </a:ext>
                </a:extLst>
              </p:cNvPr>
              <p:cNvSpPr/>
              <p:nvPr/>
            </p:nvSpPr>
            <p:spPr>
              <a:xfrm>
                <a:off x="3656070" y="3707865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80D49C9-2084-12B6-378F-79EA77FD86CC}"/>
                  </a:ext>
                </a:extLst>
              </p:cNvPr>
              <p:cNvSpPr/>
              <p:nvPr/>
            </p:nvSpPr>
            <p:spPr>
              <a:xfrm>
                <a:off x="3700918" y="3562110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21FD136-91BA-2161-62E0-9647E9BFBA3E}"/>
                  </a:ext>
                </a:extLst>
              </p:cNvPr>
              <p:cNvSpPr/>
              <p:nvPr/>
            </p:nvSpPr>
            <p:spPr>
              <a:xfrm>
                <a:off x="3813038" y="3719077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EBDB9DD-93D3-7FC0-3F79-4AEA21FEDE70}"/>
                  </a:ext>
                </a:extLst>
              </p:cNvPr>
              <p:cNvSpPr/>
              <p:nvPr/>
            </p:nvSpPr>
            <p:spPr>
              <a:xfrm>
                <a:off x="3913946" y="3539686"/>
                <a:ext cx="183052" cy="183052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E95BADC-F958-440B-E1BD-8468F3CE9C4B}"/>
                  </a:ext>
                </a:extLst>
              </p:cNvPr>
              <p:cNvSpPr/>
              <p:nvPr/>
            </p:nvSpPr>
            <p:spPr>
              <a:xfrm>
                <a:off x="4160609" y="3494838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Arrow: Chevron 62">
                <a:extLst>
                  <a:ext uri="{FF2B5EF4-FFF2-40B4-BE49-F238E27FC236}">
                    <a16:creationId xmlns:a16="http://schemas.microsoft.com/office/drawing/2014/main" id="{3E08967B-9A84-F64E-344A-59A95562438F}"/>
                  </a:ext>
                </a:extLst>
              </p:cNvPr>
              <p:cNvSpPr/>
              <p:nvPr/>
            </p:nvSpPr>
            <p:spPr>
              <a:xfrm>
                <a:off x="4638607" y="2938131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2B43E86-7846-44E4-DA5F-379E96512A46}"/>
                  </a:ext>
                </a:extLst>
              </p:cNvPr>
              <p:cNvSpPr/>
              <p:nvPr/>
            </p:nvSpPr>
            <p:spPr>
              <a:xfrm>
                <a:off x="4961121" y="2946948"/>
                <a:ext cx="1007999" cy="705599"/>
              </a:xfrm>
              <a:custGeom>
                <a:avLst/>
                <a:gdLst>
                  <a:gd name="connsiteX0" fmla="*/ 0 w 1007999"/>
                  <a:gd name="connsiteY0" fmla="*/ 0 h 705599"/>
                  <a:gd name="connsiteX1" fmla="*/ 1007999 w 1007999"/>
                  <a:gd name="connsiteY1" fmla="*/ 0 h 705599"/>
                  <a:gd name="connsiteX2" fmla="*/ 1007999 w 1007999"/>
                  <a:gd name="connsiteY2" fmla="*/ 705599 h 705599"/>
                  <a:gd name="connsiteX3" fmla="*/ 0 w 1007999"/>
                  <a:gd name="connsiteY3" fmla="*/ 705599 h 705599"/>
                  <a:gd name="connsiteX4" fmla="*/ 0 w 1007999"/>
                  <a:gd name="connsiteY4" fmla="*/ 0 h 70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999" h="705599">
                    <a:moveTo>
                      <a:pt x="0" y="0"/>
                    </a:moveTo>
                    <a:lnTo>
                      <a:pt x="1007999" y="0"/>
                    </a:lnTo>
                    <a:lnTo>
                      <a:pt x="1007999" y="705599"/>
                    </a:lnTo>
                    <a:lnTo>
                      <a:pt x="0" y="705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spc="12" dirty="0">
                    <a:solidFill>
                      <a:srgbClr val="365B6D"/>
                    </a:solidFill>
                    <a:latin typeface="Barlow"/>
                  </a:rPr>
                  <a:t>Feature  Extraction</a:t>
                </a: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6594345-8F52-65D8-6C53-D75AC6DC899F}"/>
                  </a:ext>
                </a:extLst>
              </p:cNvPr>
              <p:cNvSpPr/>
              <p:nvPr/>
            </p:nvSpPr>
            <p:spPr>
              <a:xfrm>
                <a:off x="4797513" y="3620640"/>
                <a:ext cx="1093155" cy="776222"/>
              </a:xfrm>
              <a:custGeom>
                <a:avLst/>
                <a:gdLst>
                  <a:gd name="connsiteX0" fmla="*/ 0 w 1093155"/>
                  <a:gd name="connsiteY0" fmla="*/ 0 h 776222"/>
                  <a:gd name="connsiteX1" fmla="*/ 1093155 w 1093155"/>
                  <a:gd name="connsiteY1" fmla="*/ 0 h 776222"/>
                  <a:gd name="connsiteX2" fmla="*/ 1093155 w 1093155"/>
                  <a:gd name="connsiteY2" fmla="*/ 776222 h 776222"/>
                  <a:gd name="connsiteX3" fmla="*/ 0 w 1093155"/>
                  <a:gd name="connsiteY3" fmla="*/ 776222 h 776222"/>
                  <a:gd name="connsiteX4" fmla="*/ 0 w 1093155"/>
                  <a:gd name="connsiteY4" fmla="*/ 0 h 7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3155" h="776222">
                    <a:moveTo>
                      <a:pt x="0" y="0"/>
                    </a:moveTo>
                    <a:lnTo>
                      <a:pt x="1093155" y="0"/>
                    </a:lnTo>
                    <a:lnTo>
                      <a:pt x="1093155" y="776222"/>
                    </a:lnTo>
                    <a:lnTo>
                      <a:pt x="0" y="7762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2</a:t>
                </a:r>
              </a:p>
            </p:txBody>
          </p:sp>
          <p:sp>
            <p:nvSpPr>
              <p:cNvPr id="66" name="Arrow: Chevron 65">
                <a:extLst>
                  <a:ext uri="{FF2B5EF4-FFF2-40B4-BE49-F238E27FC236}">
                    <a16:creationId xmlns:a16="http://schemas.microsoft.com/office/drawing/2014/main" id="{ABC66599-64E5-5FA9-4F42-2D2C2F663ED6}"/>
                  </a:ext>
                </a:extLst>
              </p:cNvPr>
              <p:cNvSpPr/>
              <p:nvPr/>
            </p:nvSpPr>
            <p:spPr>
              <a:xfrm>
                <a:off x="5906261" y="2967688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9BE8D32-D76F-5A6F-5198-7482B64E3BDB}"/>
                  </a:ext>
                </a:extLst>
              </p:cNvPr>
              <p:cNvSpPr/>
              <p:nvPr/>
            </p:nvSpPr>
            <p:spPr>
              <a:xfrm>
                <a:off x="6288702" y="2964274"/>
                <a:ext cx="1293486" cy="705599"/>
              </a:xfrm>
              <a:custGeom>
                <a:avLst/>
                <a:gdLst>
                  <a:gd name="connsiteX0" fmla="*/ 0 w 1214488"/>
                  <a:gd name="connsiteY0" fmla="*/ 0 h 705599"/>
                  <a:gd name="connsiteX1" fmla="*/ 1214488 w 1214488"/>
                  <a:gd name="connsiteY1" fmla="*/ 0 h 705599"/>
                  <a:gd name="connsiteX2" fmla="*/ 1214488 w 1214488"/>
                  <a:gd name="connsiteY2" fmla="*/ 705599 h 705599"/>
                  <a:gd name="connsiteX3" fmla="*/ 0 w 1214488"/>
                  <a:gd name="connsiteY3" fmla="*/ 705599 h 705599"/>
                  <a:gd name="connsiteX4" fmla="*/ 0 w 1214488"/>
                  <a:gd name="connsiteY4" fmla="*/ 0 h 70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4488" h="705599">
                    <a:moveTo>
                      <a:pt x="0" y="0"/>
                    </a:moveTo>
                    <a:lnTo>
                      <a:pt x="1214488" y="0"/>
                    </a:lnTo>
                    <a:lnTo>
                      <a:pt x="1214488" y="705599"/>
                    </a:lnTo>
                    <a:lnTo>
                      <a:pt x="0" y="705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Hand Gesture Classification</a:t>
                </a: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A933497-9692-CE0B-2196-9E7C707D21CF}"/>
                  </a:ext>
                </a:extLst>
              </p:cNvPr>
              <p:cNvSpPr/>
              <p:nvPr/>
            </p:nvSpPr>
            <p:spPr>
              <a:xfrm>
                <a:off x="6288512" y="3697666"/>
                <a:ext cx="1260956" cy="659069"/>
              </a:xfrm>
              <a:custGeom>
                <a:avLst/>
                <a:gdLst>
                  <a:gd name="connsiteX0" fmla="*/ 0 w 1260956"/>
                  <a:gd name="connsiteY0" fmla="*/ 0 h 659069"/>
                  <a:gd name="connsiteX1" fmla="*/ 1260956 w 1260956"/>
                  <a:gd name="connsiteY1" fmla="*/ 0 h 659069"/>
                  <a:gd name="connsiteX2" fmla="*/ 1260956 w 1260956"/>
                  <a:gd name="connsiteY2" fmla="*/ 659069 h 659069"/>
                  <a:gd name="connsiteX3" fmla="*/ 0 w 1260956"/>
                  <a:gd name="connsiteY3" fmla="*/ 659069 h 659069"/>
                  <a:gd name="connsiteX4" fmla="*/ 0 w 1260956"/>
                  <a:gd name="connsiteY4" fmla="*/ 0 h 65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956" h="659069">
                    <a:moveTo>
                      <a:pt x="0" y="0"/>
                    </a:moveTo>
                    <a:lnTo>
                      <a:pt x="1260956" y="0"/>
                    </a:lnTo>
                    <a:lnTo>
                      <a:pt x="1260956" y="659069"/>
                    </a:lnTo>
                    <a:lnTo>
                      <a:pt x="0" y="65906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3 </a:t>
                </a:r>
              </a:p>
            </p:txBody>
          </p:sp>
          <p:sp>
            <p:nvSpPr>
              <p:cNvPr id="69" name="Arrow: Chevron 68">
                <a:extLst>
                  <a:ext uri="{FF2B5EF4-FFF2-40B4-BE49-F238E27FC236}">
                    <a16:creationId xmlns:a16="http://schemas.microsoft.com/office/drawing/2014/main" id="{CCB495D4-CF00-D673-4DEB-0DECEEB7C0D9}"/>
                  </a:ext>
                </a:extLst>
              </p:cNvPr>
              <p:cNvSpPr/>
              <p:nvPr/>
            </p:nvSpPr>
            <p:spPr>
              <a:xfrm>
                <a:off x="7536818" y="2967688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028C91E-1483-7FCF-1981-1784531EA164}"/>
                  </a:ext>
                </a:extLst>
              </p:cNvPr>
              <p:cNvSpPr/>
              <p:nvPr/>
            </p:nvSpPr>
            <p:spPr>
              <a:xfrm>
                <a:off x="7957690" y="2968031"/>
                <a:ext cx="1078848" cy="705599"/>
              </a:xfrm>
              <a:custGeom>
                <a:avLst/>
                <a:gdLst>
                  <a:gd name="connsiteX0" fmla="*/ 0 w 1007999"/>
                  <a:gd name="connsiteY0" fmla="*/ 0 h 705599"/>
                  <a:gd name="connsiteX1" fmla="*/ 1007999 w 1007999"/>
                  <a:gd name="connsiteY1" fmla="*/ 0 h 705599"/>
                  <a:gd name="connsiteX2" fmla="*/ 1007999 w 1007999"/>
                  <a:gd name="connsiteY2" fmla="*/ 705599 h 705599"/>
                  <a:gd name="connsiteX3" fmla="*/ 0 w 1007999"/>
                  <a:gd name="connsiteY3" fmla="*/ 705599 h 705599"/>
                  <a:gd name="connsiteX4" fmla="*/ 0 w 1007999"/>
                  <a:gd name="connsiteY4" fmla="*/ 0 h 70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999" h="705599">
                    <a:moveTo>
                      <a:pt x="0" y="0"/>
                    </a:moveTo>
                    <a:lnTo>
                      <a:pt x="1007999" y="0"/>
                    </a:lnTo>
                    <a:lnTo>
                      <a:pt x="1007999" y="705599"/>
                    </a:lnTo>
                    <a:lnTo>
                      <a:pt x="0" y="705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spc="12" dirty="0">
                    <a:solidFill>
                      <a:srgbClr val="365B6D"/>
                    </a:solidFill>
                    <a:latin typeface="Barlow"/>
                  </a:rPr>
                  <a:t>Translation</a:t>
                </a:r>
                <a:r>
                  <a:rPr lang="en-US" sz="2000" kern="1200" dirty="0">
                    <a:solidFill>
                      <a:sysClr val="window" lastClr="FFFFFF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Arial Nova Cond"/>
                    <a:ea typeface="+mn-ea"/>
                    <a:cs typeface="+mn-cs"/>
                  </a:rPr>
                  <a:t>     </a:t>
                </a: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211F2E0-5861-323D-033A-4784B5743309}"/>
                  </a:ext>
                </a:extLst>
              </p:cNvPr>
              <p:cNvSpPr/>
              <p:nvPr/>
            </p:nvSpPr>
            <p:spPr>
              <a:xfrm>
                <a:off x="7906418" y="3707133"/>
                <a:ext cx="1110543" cy="621599"/>
              </a:xfrm>
              <a:custGeom>
                <a:avLst/>
                <a:gdLst>
                  <a:gd name="connsiteX0" fmla="*/ 0 w 1110543"/>
                  <a:gd name="connsiteY0" fmla="*/ 0 h 621599"/>
                  <a:gd name="connsiteX1" fmla="*/ 1110543 w 1110543"/>
                  <a:gd name="connsiteY1" fmla="*/ 0 h 621599"/>
                  <a:gd name="connsiteX2" fmla="*/ 1110543 w 1110543"/>
                  <a:gd name="connsiteY2" fmla="*/ 621599 h 621599"/>
                  <a:gd name="connsiteX3" fmla="*/ 0 w 1110543"/>
                  <a:gd name="connsiteY3" fmla="*/ 621599 h 621599"/>
                  <a:gd name="connsiteX4" fmla="*/ 0 w 1110543"/>
                  <a:gd name="connsiteY4" fmla="*/ 0 h 62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543" h="621599">
                    <a:moveTo>
                      <a:pt x="0" y="0"/>
                    </a:moveTo>
                    <a:lnTo>
                      <a:pt x="1110543" y="0"/>
                    </a:lnTo>
                    <a:lnTo>
                      <a:pt x="1110543" y="621599"/>
                    </a:lnTo>
                    <a:lnTo>
                      <a:pt x="0" y="6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 4</a:t>
                </a:r>
              </a:p>
            </p:txBody>
          </p:sp>
          <p:sp>
            <p:nvSpPr>
              <p:cNvPr id="72" name="Arrow: Chevron 71">
                <a:extLst>
                  <a:ext uri="{FF2B5EF4-FFF2-40B4-BE49-F238E27FC236}">
                    <a16:creationId xmlns:a16="http://schemas.microsoft.com/office/drawing/2014/main" id="{90DA317C-E191-4BEF-FCF9-34AC438955FF}"/>
                  </a:ext>
                </a:extLst>
              </p:cNvPr>
              <p:cNvSpPr/>
              <p:nvPr/>
            </p:nvSpPr>
            <p:spPr>
              <a:xfrm>
                <a:off x="9016961" y="2967688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21339DD-5BAD-A403-5BFF-43D3710A8B82}"/>
                  </a:ext>
                </a:extLst>
              </p:cNvPr>
              <p:cNvSpPr/>
              <p:nvPr/>
            </p:nvSpPr>
            <p:spPr>
              <a:xfrm>
                <a:off x="9452060" y="2799826"/>
                <a:ext cx="1390044" cy="1092410"/>
              </a:xfrm>
              <a:custGeom>
                <a:avLst/>
                <a:gdLst>
                  <a:gd name="connsiteX0" fmla="*/ 0 w 1224906"/>
                  <a:gd name="connsiteY0" fmla="*/ 428400 h 856799"/>
                  <a:gd name="connsiteX1" fmla="*/ 612453 w 1224906"/>
                  <a:gd name="connsiteY1" fmla="*/ 0 h 856799"/>
                  <a:gd name="connsiteX2" fmla="*/ 1224906 w 1224906"/>
                  <a:gd name="connsiteY2" fmla="*/ 428400 h 856799"/>
                  <a:gd name="connsiteX3" fmla="*/ 612453 w 1224906"/>
                  <a:gd name="connsiteY3" fmla="*/ 856800 h 856799"/>
                  <a:gd name="connsiteX4" fmla="*/ 0 w 1224906"/>
                  <a:gd name="connsiteY4" fmla="*/ 428400 h 85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4906" h="856799">
                    <a:moveTo>
                      <a:pt x="0" y="428400"/>
                    </a:moveTo>
                    <a:cubicBezTo>
                      <a:pt x="0" y="191801"/>
                      <a:pt x="274205" y="0"/>
                      <a:pt x="612453" y="0"/>
                    </a:cubicBezTo>
                    <a:cubicBezTo>
                      <a:pt x="950701" y="0"/>
                      <a:pt x="1224906" y="191801"/>
                      <a:pt x="1224906" y="428400"/>
                    </a:cubicBezTo>
                    <a:cubicBezTo>
                      <a:pt x="1224906" y="664999"/>
                      <a:pt x="950701" y="856800"/>
                      <a:pt x="612453" y="856800"/>
                    </a:cubicBezTo>
                    <a:cubicBezTo>
                      <a:pt x="274205" y="856800"/>
                      <a:pt x="0" y="664999"/>
                      <a:pt x="0" y="428400"/>
                    </a:cubicBezTo>
                    <a:close/>
                  </a:path>
                </a:pathLst>
              </a:custGeom>
              <a:solidFill>
                <a:srgbClr val="365B6D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9383" tIns="125475" rIns="179383" bIns="125475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Output</a:t>
                </a:r>
                <a:r>
                  <a:rPr lang="en-US" sz="2000" kern="1200" baseline="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 Generation</a:t>
                </a:r>
                <a:endParaRPr lang="en-US" sz="2000" kern="1200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141A215-DBD8-69BD-E75E-AA9D7AC5C25F}"/>
                  </a:ext>
                </a:extLst>
              </p:cNvPr>
              <p:cNvSpPr/>
              <p:nvPr/>
            </p:nvSpPr>
            <p:spPr>
              <a:xfrm>
                <a:off x="9441991" y="3697952"/>
                <a:ext cx="1389990" cy="621599"/>
              </a:xfrm>
              <a:custGeom>
                <a:avLst/>
                <a:gdLst>
                  <a:gd name="connsiteX0" fmla="*/ 0 w 1389990"/>
                  <a:gd name="connsiteY0" fmla="*/ 0 h 621599"/>
                  <a:gd name="connsiteX1" fmla="*/ 1389990 w 1389990"/>
                  <a:gd name="connsiteY1" fmla="*/ 0 h 621599"/>
                  <a:gd name="connsiteX2" fmla="*/ 1389990 w 1389990"/>
                  <a:gd name="connsiteY2" fmla="*/ 621599 h 621599"/>
                  <a:gd name="connsiteX3" fmla="*/ 0 w 1389990"/>
                  <a:gd name="connsiteY3" fmla="*/ 621599 h 621599"/>
                  <a:gd name="connsiteX4" fmla="*/ 0 w 1389990"/>
                  <a:gd name="connsiteY4" fmla="*/ 0 h 62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90" h="621599">
                    <a:moveTo>
                      <a:pt x="0" y="0"/>
                    </a:moveTo>
                    <a:lnTo>
                      <a:pt x="1389990" y="0"/>
                    </a:lnTo>
                    <a:lnTo>
                      <a:pt x="1389990" y="621599"/>
                    </a:lnTo>
                    <a:lnTo>
                      <a:pt x="0" y="6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5</a:t>
                </a:r>
              </a:p>
            </p:txBody>
          </p:sp>
        </p:grpSp>
        <p:pic>
          <p:nvPicPr>
            <p:cNvPr id="40" name="Graphic 18" descr="Database with solid fill">
              <a:extLst>
                <a:ext uri="{FF2B5EF4-FFF2-40B4-BE49-F238E27FC236}">
                  <a16:creationId xmlns:a16="http://schemas.microsoft.com/office/drawing/2014/main" id="{17C839DA-66F9-32A4-3E98-4EB9DAA5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695" y="1890218"/>
              <a:ext cx="489733" cy="4654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 Box 19">
              <a:extLst>
                <a:ext uri="{FF2B5EF4-FFF2-40B4-BE49-F238E27FC236}">
                  <a16:creationId xmlns:a16="http://schemas.microsoft.com/office/drawing/2014/main" id="{B3A5A7C3-C502-A279-6110-F3A005CBB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4491" y="1511466"/>
              <a:ext cx="1597092" cy="272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1600" b="1" spc="12" dirty="0">
                  <a:solidFill>
                    <a:srgbClr val="365B6D"/>
                  </a:solidFill>
                  <a:latin typeface="Barlow"/>
                </a:rPr>
                <a:t>Sign</a:t>
              </a:r>
              <a:r>
                <a:rPr lang="en-GB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altLang="en-US" sz="1600" b="1" spc="12" dirty="0">
                  <a:solidFill>
                    <a:srgbClr val="365B6D"/>
                  </a:solidFill>
                  <a:latin typeface="Barlow"/>
                </a:rPr>
                <a:t>language</a:t>
              </a:r>
              <a:r>
                <a:rPr lang="en-GB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altLang="en-US" sz="1600" b="1" spc="12" dirty="0">
                  <a:solidFill>
                    <a:srgbClr val="365B6D"/>
                  </a:solidFill>
                  <a:latin typeface="Barlow"/>
                </a:rPr>
                <a:t>Dataset</a:t>
              </a:r>
            </a:p>
          </p:txBody>
        </p:sp>
      </p:grpSp>
      <p:sp>
        <p:nvSpPr>
          <p:cNvPr id="103" name="Title 1">
            <a:extLst>
              <a:ext uri="{FF2B5EF4-FFF2-40B4-BE49-F238E27FC236}">
                <a16:creationId xmlns:a16="http://schemas.microsoft.com/office/drawing/2014/main" id="{4A0A1F21-4C90-FF7B-0E7B-D6CE4573013A}"/>
              </a:ext>
            </a:extLst>
          </p:cNvPr>
          <p:cNvSpPr txBox="1">
            <a:spLocks/>
          </p:cNvSpPr>
          <p:nvPr/>
        </p:nvSpPr>
        <p:spPr>
          <a:xfrm>
            <a:off x="1066691" y="5796355"/>
            <a:ext cx="10014578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>
                <a:solidFill>
                  <a:srgbClr val="365B6D"/>
                </a:solidFill>
                <a:latin typeface="Barlow Bold"/>
              </a:defRPr>
            </a:lvl1pPr>
          </a:lstStyle>
          <a:p>
            <a:pPr/>
            <a:r>
              <a:rPr lang="en-US" sz="5400" dirty="0"/>
              <a:t>Preprocessing steps :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7B9802-6C30-C41C-842E-4DDB790A973C}"/>
              </a:ext>
            </a:extLst>
          </p:cNvPr>
          <p:cNvGrpSpPr/>
          <p:nvPr/>
        </p:nvGrpSpPr>
        <p:grpSpPr>
          <a:xfrm>
            <a:off x="5050444" y="7381637"/>
            <a:ext cx="11095531" cy="1811968"/>
            <a:chOff x="4745753" y="7674932"/>
            <a:chExt cx="11095531" cy="2360801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F196D59-DF21-B0AE-FF58-00C24D4A4C38}"/>
                </a:ext>
              </a:extLst>
            </p:cNvPr>
            <p:cNvGrpSpPr/>
            <p:nvPr/>
          </p:nvGrpSpPr>
          <p:grpSpPr>
            <a:xfrm>
              <a:off x="4865367" y="7674932"/>
              <a:ext cx="10975917" cy="1720967"/>
              <a:chOff x="4473858" y="7888921"/>
              <a:chExt cx="9368715" cy="1505567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87932C6-CB86-B867-1A9A-CF5AA9102FD4}"/>
                  </a:ext>
                </a:extLst>
              </p:cNvPr>
              <p:cNvSpPr/>
              <p:nvPr/>
            </p:nvSpPr>
            <p:spPr>
              <a:xfrm>
                <a:off x="6940554" y="8411729"/>
                <a:ext cx="1679306" cy="389557"/>
              </a:xfrm>
              <a:custGeom>
                <a:avLst/>
                <a:gdLst>
                  <a:gd name="connsiteX0" fmla="*/ 0 w 1563925"/>
                  <a:gd name="connsiteY0" fmla="*/ 0 h 389557"/>
                  <a:gd name="connsiteX1" fmla="*/ 1563925 w 1563925"/>
                  <a:gd name="connsiteY1" fmla="*/ 0 h 389557"/>
                  <a:gd name="connsiteX2" fmla="*/ 1563925 w 1563925"/>
                  <a:gd name="connsiteY2" fmla="*/ 389557 h 389557"/>
                  <a:gd name="connsiteX3" fmla="*/ 0 w 1563925"/>
                  <a:gd name="connsiteY3" fmla="*/ 389557 h 389557"/>
                  <a:gd name="connsiteX4" fmla="*/ 0 w 1563925"/>
                  <a:gd name="connsiteY4" fmla="*/ 0 h 38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3925" h="389557">
                    <a:moveTo>
                      <a:pt x="0" y="0"/>
                    </a:moveTo>
                    <a:lnTo>
                      <a:pt x="1563925" y="0"/>
                    </a:lnTo>
                    <a:lnTo>
                      <a:pt x="1563925" y="389557"/>
                    </a:lnTo>
                    <a:lnTo>
                      <a:pt x="0" y="3895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ea typeface="+mn-ea"/>
                    <a:cs typeface="Times New Roman" panose="02020603050405020304" pitchFamily="18" charset="0"/>
                  </a:rPr>
                  <a:t>Image Enhancement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ECD8C4-6523-3745-7303-0DB294AD4288}"/>
                  </a:ext>
                </a:extLst>
              </p:cNvPr>
              <p:cNvSpPr/>
              <p:nvPr/>
            </p:nvSpPr>
            <p:spPr>
              <a:xfrm>
                <a:off x="7097926" y="8191701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D4F7877-7DB6-5779-1C3C-FF72B918C577}"/>
                  </a:ext>
                </a:extLst>
              </p:cNvPr>
              <p:cNvSpPr/>
              <p:nvPr/>
            </p:nvSpPr>
            <p:spPr>
              <a:xfrm>
                <a:off x="7163747" y="8060057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17576FF-E15A-7F39-B1EE-F4E913D3A707}"/>
                  </a:ext>
                </a:extLst>
              </p:cNvPr>
              <p:cNvSpPr/>
              <p:nvPr/>
            </p:nvSpPr>
            <p:spPr>
              <a:xfrm>
                <a:off x="7321720" y="8086386"/>
                <a:ext cx="147763" cy="147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0DD18F1-F8E9-8E29-FD66-BF845F4EB33D}"/>
                  </a:ext>
                </a:extLst>
              </p:cNvPr>
              <p:cNvSpPr/>
              <p:nvPr/>
            </p:nvSpPr>
            <p:spPr>
              <a:xfrm>
                <a:off x="7453363" y="7941578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350B088-9E6A-6AA8-33E2-15E317BBC3D6}"/>
                  </a:ext>
                </a:extLst>
              </p:cNvPr>
              <p:cNvSpPr/>
              <p:nvPr/>
            </p:nvSpPr>
            <p:spPr>
              <a:xfrm>
                <a:off x="7624500" y="7888921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D0638BE-5304-3F6B-4D88-28907A726EDB}"/>
                  </a:ext>
                </a:extLst>
              </p:cNvPr>
              <p:cNvSpPr/>
              <p:nvPr/>
            </p:nvSpPr>
            <p:spPr>
              <a:xfrm>
                <a:off x="7835129" y="7981071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70B03BA-8A04-AFB9-BBB4-93D20676A6F1}"/>
                  </a:ext>
                </a:extLst>
              </p:cNvPr>
              <p:cNvSpPr/>
              <p:nvPr/>
            </p:nvSpPr>
            <p:spPr>
              <a:xfrm>
                <a:off x="7966773" y="8046893"/>
                <a:ext cx="147763" cy="147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C8E4589-2C08-97FC-2504-3E815E66BA76}"/>
                  </a:ext>
                </a:extLst>
              </p:cNvPr>
              <p:cNvSpPr/>
              <p:nvPr/>
            </p:nvSpPr>
            <p:spPr>
              <a:xfrm>
                <a:off x="8151074" y="8191701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2DE4CE4-E91C-0297-4E1C-C96CA76FCF1B}"/>
                  </a:ext>
                </a:extLst>
              </p:cNvPr>
              <p:cNvSpPr/>
              <p:nvPr/>
            </p:nvSpPr>
            <p:spPr>
              <a:xfrm>
                <a:off x="8230060" y="8336509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859400A-F6D1-7BE5-13D2-721C77C92C5E}"/>
                  </a:ext>
                </a:extLst>
              </p:cNvPr>
              <p:cNvSpPr/>
              <p:nvPr/>
            </p:nvSpPr>
            <p:spPr>
              <a:xfrm>
                <a:off x="7553611" y="7987178"/>
                <a:ext cx="241794" cy="241794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EB371CC-B1B5-BCD2-07D0-7FC4CD19F5B5}"/>
                  </a:ext>
                </a:extLst>
              </p:cNvPr>
              <p:cNvSpPr/>
              <p:nvPr/>
            </p:nvSpPr>
            <p:spPr>
              <a:xfrm>
                <a:off x="7032104" y="8892362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941D082-949B-07B3-C104-611DC19171E9}"/>
                  </a:ext>
                </a:extLst>
              </p:cNvPr>
              <p:cNvSpPr/>
              <p:nvPr/>
            </p:nvSpPr>
            <p:spPr>
              <a:xfrm>
                <a:off x="7070601" y="9083721"/>
                <a:ext cx="147763" cy="147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6382843-02F0-2C95-998F-E37A46550EA5}"/>
                  </a:ext>
                </a:extLst>
              </p:cNvPr>
              <p:cNvSpPr/>
              <p:nvPr/>
            </p:nvSpPr>
            <p:spPr>
              <a:xfrm>
                <a:off x="7308555" y="9116156"/>
                <a:ext cx="214928" cy="2149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603A1A4E-30DE-B8C1-F4CA-30D763EE1011}"/>
                  </a:ext>
                </a:extLst>
              </p:cNvPr>
              <p:cNvSpPr/>
              <p:nvPr/>
            </p:nvSpPr>
            <p:spPr>
              <a:xfrm>
                <a:off x="7585007" y="9287293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E420AD9-E2EB-4CAA-54B4-33120E8FE2D8}"/>
                  </a:ext>
                </a:extLst>
              </p:cNvPr>
              <p:cNvSpPr/>
              <p:nvPr/>
            </p:nvSpPr>
            <p:spPr>
              <a:xfrm>
                <a:off x="7637664" y="9116156"/>
                <a:ext cx="147763" cy="147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8CB7F1C-5513-BA91-6D99-39CA2AB43975}"/>
                  </a:ext>
                </a:extLst>
              </p:cNvPr>
              <p:cNvSpPr/>
              <p:nvPr/>
            </p:nvSpPr>
            <p:spPr>
              <a:xfrm>
                <a:off x="7769308" y="9300457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EEED57C-8EEE-A19D-F53B-C0952CC9DA07}"/>
                  </a:ext>
                </a:extLst>
              </p:cNvPr>
              <p:cNvSpPr/>
              <p:nvPr/>
            </p:nvSpPr>
            <p:spPr>
              <a:xfrm>
                <a:off x="7887787" y="9089827"/>
                <a:ext cx="214928" cy="2149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9369A76-3B9E-1B72-C677-E2875D4B4C02}"/>
                  </a:ext>
                </a:extLst>
              </p:cNvPr>
              <p:cNvSpPr/>
              <p:nvPr/>
            </p:nvSpPr>
            <p:spPr>
              <a:xfrm>
                <a:off x="8177403" y="9037170"/>
                <a:ext cx="147763" cy="147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Arrow: Chevron 123">
                <a:extLst>
                  <a:ext uri="{FF2B5EF4-FFF2-40B4-BE49-F238E27FC236}">
                    <a16:creationId xmlns:a16="http://schemas.microsoft.com/office/drawing/2014/main" id="{AAE87ABF-422C-5A63-34DE-E3A977822EA4}"/>
                  </a:ext>
                </a:extLst>
              </p:cNvPr>
              <p:cNvSpPr/>
              <p:nvPr/>
            </p:nvSpPr>
            <p:spPr>
              <a:xfrm>
                <a:off x="8870101" y="8221326"/>
                <a:ext cx="433959" cy="828475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ECF09D4-2824-6A76-83E5-209BDC917B3A}"/>
                  </a:ext>
                </a:extLst>
              </p:cNvPr>
              <p:cNvSpPr/>
              <p:nvPr/>
            </p:nvSpPr>
            <p:spPr>
              <a:xfrm>
                <a:off x="9560221" y="8212110"/>
                <a:ext cx="1671273" cy="828467"/>
              </a:xfrm>
              <a:custGeom>
                <a:avLst/>
                <a:gdLst>
                  <a:gd name="connsiteX0" fmla="*/ 0 w 1183525"/>
                  <a:gd name="connsiteY0" fmla="*/ 0 h 828467"/>
                  <a:gd name="connsiteX1" fmla="*/ 1183525 w 1183525"/>
                  <a:gd name="connsiteY1" fmla="*/ 0 h 828467"/>
                  <a:gd name="connsiteX2" fmla="*/ 1183525 w 1183525"/>
                  <a:gd name="connsiteY2" fmla="*/ 828467 h 828467"/>
                  <a:gd name="connsiteX3" fmla="*/ 0 w 1183525"/>
                  <a:gd name="connsiteY3" fmla="*/ 828467 h 828467"/>
                  <a:gd name="connsiteX4" fmla="*/ 0 w 1183525"/>
                  <a:gd name="connsiteY4" fmla="*/ 0 h 82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3525" h="828467">
                    <a:moveTo>
                      <a:pt x="0" y="0"/>
                    </a:moveTo>
                    <a:lnTo>
                      <a:pt x="1183525" y="0"/>
                    </a:lnTo>
                    <a:lnTo>
                      <a:pt x="1183525" y="828467"/>
                    </a:lnTo>
                    <a:lnTo>
                      <a:pt x="0" y="82846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ea typeface="+mn-ea"/>
                    <a:cs typeface="Times New Roman" panose="02020603050405020304" pitchFamily="18" charset="0"/>
                  </a:rPr>
                  <a:t>Data Augmentation</a:t>
                </a:r>
              </a:p>
            </p:txBody>
          </p:sp>
          <p:sp>
            <p:nvSpPr>
              <p:cNvPr id="126" name="Arrow: Chevron 125">
                <a:extLst>
                  <a:ext uri="{FF2B5EF4-FFF2-40B4-BE49-F238E27FC236}">
                    <a16:creationId xmlns:a16="http://schemas.microsoft.com/office/drawing/2014/main" id="{38E68B33-0174-E447-4C69-CCCC6394A9D0}"/>
                  </a:ext>
                </a:extLst>
              </p:cNvPr>
              <p:cNvSpPr/>
              <p:nvPr/>
            </p:nvSpPr>
            <p:spPr>
              <a:xfrm>
                <a:off x="11442422" y="8221889"/>
                <a:ext cx="433959" cy="828475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ABBEE46-773A-E5EB-C72D-342283DDEDC8}"/>
                  </a:ext>
                </a:extLst>
              </p:cNvPr>
              <p:cNvSpPr/>
              <p:nvPr/>
            </p:nvSpPr>
            <p:spPr>
              <a:xfrm>
                <a:off x="12108014" y="8017787"/>
                <a:ext cx="1734559" cy="1262425"/>
              </a:xfrm>
              <a:custGeom>
                <a:avLst/>
                <a:gdLst>
                  <a:gd name="connsiteX0" fmla="*/ 0 w 1734559"/>
                  <a:gd name="connsiteY0" fmla="*/ 631213 h 1262425"/>
                  <a:gd name="connsiteX1" fmla="*/ 867280 w 1734559"/>
                  <a:gd name="connsiteY1" fmla="*/ 0 h 1262425"/>
                  <a:gd name="connsiteX2" fmla="*/ 1734560 w 1734559"/>
                  <a:gd name="connsiteY2" fmla="*/ 631213 h 1262425"/>
                  <a:gd name="connsiteX3" fmla="*/ 867280 w 1734559"/>
                  <a:gd name="connsiteY3" fmla="*/ 1262426 h 1262425"/>
                  <a:gd name="connsiteX4" fmla="*/ 0 w 1734559"/>
                  <a:gd name="connsiteY4" fmla="*/ 631213 h 12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559" h="1262425">
                    <a:moveTo>
                      <a:pt x="0" y="631213"/>
                    </a:moveTo>
                    <a:cubicBezTo>
                      <a:pt x="0" y="282604"/>
                      <a:pt x="388294" y="0"/>
                      <a:pt x="867280" y="0"/>
                    </a:cubicBezTo>
                    <a:cubicBezTo>
                      <a:pt x="1346266" y="0"/>
                      <a:pt x="1734560" y="282604"/>
                      <a:pt x="1734560" y="631213"/>
                    </a:cubicBezTo>
                    <a:cubicBezTo>
                      <a:pt x="1734560" y="979822"/>
                      <a:pt x="1346266" y="1262426"/>
                      <a:pt x="867280" y="1262426"/>
                    </a:cubicBezTo>
                    <a:cubicBezTo>
                      <a:pt x="388294" y="1262426"/>
                      <a:pt x="0" y="979822"/>
                      <a:pt x="0" y="631213"/>
                    </a:cubicBezTo>
                    <a:close/>
                  </a:path>
                </a:pathLst>
              </a:custGeom>
              <a:solidFill>
                <a:srgbClr val="365B6D">
                  <a:alpha val="50000"/>
                </a:srgbClr>
              </a:solidFill>
              <a:ln>
                <a:solidFill>
                  <a:srgbClr val="365B6D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4020" tIns="184878" rIns="254020" bIns="184878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ea typeface="+mn-ea"/>
                    <a:cs typeface="Times New Roman" panose="02020603050405020304" pitchFamily="18" charset="0"/>
                  </a:rPr>
                  <a:t>Feature Extraction</a:t>
                </a:r>
              </a:p>
            </p:txBody>
          </p:sp>
          <p:pic>
            <p:nvPicPr>
              <p:cNvPr id="100" name="Graphic 7" descr="Camera with solid fill">
                <a:extLst>
                  <a:ext uri="{FF2B5EF4-FFF2-40B4-BE49-F238E27FC236}">
                    <a16:creationId xmlns:a16="http://schemas.microsoft.com/office/drawing/2014/main" id="{CF6511CE-85F1-8302-950F-2512BCCE5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73858" y="8295703"/>
                <a:ext cx="626008" cy="78677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EB75BE-B174-C18F-2E7E-513A15FD17ED}"/>
                  </a:ext>
                </a:extLst>
              </p:cNvPr>
              <p:cNvSpPr/>
              <p:nvPr/>
            </p:nvSpPr>
            <p:spPr>
              <a:xfrm>
                <a:off x="8230059" y="8892362"/>
                <a:ext cx="94031" cy="940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65B6D"/>
                </a:solidFill>
              </a:ln>
              <a:effectLst/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3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Arrow: Chevron 137">
                <a:extLst>
                  <a:ext uri="{FF2B5EF4-FFF2-40B4-BE49-F238E27FC236}">
                    <a16:creationId xmlns:a16="http://schemas.microsoft.com/office/drawing/2014/main" id="{D1563419-5251-3109-827B-BFB9F45ACF30}"/>
                  </a:ext>
                </a:extLst>
              </p:cNvPr>
              <p:cNvSpPr/>
              <p:nvPr/>
            </p:nvSpPr>
            <p:spPr>
              <a:xfrm>
                <a:off x="5861841" y="8221326"/>
                <a:ext cx="433959" cy="828475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C57C0C9-E36E-311E-59DC-2BB7FD53D3F2}"/>
                </a:ext>
              </a:extLst>
            </p:cNvPr>
            <p:cNvSpPr/>
            <p:nvPr/>
          </p:nvSpPr>
          <p:spPr>
            <a:xfrm>
              <a:off x="4745753" y="9103589"/>
              <a:ext cx="1075753" cy="932144"/>
            </a:xfrm>
            <a:custGeom>
              <a:avLst/>
              <a:gdLst>
                <a:gd name="connsiteX0" fmla="*/ 0 w 685070"/>
                <a:gd name="connsiteY0" fmla="*/ 0 h 621599"/>
                <a:gd name="connsiteX1" fmla="*/ 685070 w 685070"/>
                <a:gd name="connsiteY1" fmla="*/ 0 h 621599"/>
                <a:gd name="connsiteX2" fmla="*/ 685070 w 685070"/>
                <a:gd name="connsiteY2" fmla="*/ 621599 h 621599"/>
                <a:gd name="connsiteX3" fmla="*/ 0 w 685070"/>
                <a:gd name="connsiteY3" fmla="*/ 621599 h 621599"/>
                <a:gd name="connsiteX4" fmla="*/ 0 w 685070"/>
                <a:gd name="connsiteY4" fmla="*/ 0 h 62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70" h="621599">
                  <a:moveTo>
                    <a:pt x="0" y="0"/>
                  </a:moveTo>
                  <a:lnTo>
                    <a:pt x="685070" y="0"/>
                  </a:lnTo>
                  <a:lnTo>
                    <a:pt x="685070" y="621599"/>
                  </a:lnTo>
                  <a:lnTo>
                    <a:pt x="0" y="6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rPr>
                <a:t>Step 1</a:t>
              </a: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A0FD8F2-92A5-69D8-ABC7-F4AF60767EB5}"/>
                </a:ext>
              </a:extLst>
            </p:cNvPr>
            <p:cNvSpPr/>
            <p:nvPr/>
          </p:nvSpPr>
          <p:spPr>
            <a:xfrm>
              <a:off x="8194756" y="9103589"/>
              <a:ext cx="1075753" cy="932144"/>
            </a:xfrm>
            <a:custGeom>
              <a:avLst/>
              <a:gdLst>
                <a:gd name="connsiteX0" fmla="*/ 0 w 685070"/>
                <a:gd name="connsiteY0" fmla="*/ 0 h 621599"/>
                <a:gd name="connsiteX1" fmla="*/ 685070 w 685070"/>
                <a:gd name="connsiteY1" fmla="*/ 0 h 621599"/>
                <a:gd name="connsiteX2" fmla="*/ 685070 w 685070"/>
                <a:gd name="connsiteY2" fmla="*/ 621599 h 621599"/>
                <a:gd name="connsiteX3" fmla="*/ 0 w 685070"/>
                <a:gd name="connsiteY3" fmla="*/ 621599 h 621599"/>
                <a:gd name="connsiteX4" fmla="*/ 0 w 685070"/>
                <a:gd name="connsiteY4" fmla="*/ 0 h 62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70" h="621599">
                  <a:moveTo>
                    <a:pt x="0" y="0"/>
                  </a:moveTo>
                  <a:lnTo>
                    <a:pt x="685070" y="0"/>
                  </a:lnTo>
                  <a:lnTo>
                    <a:pt x="685070" y="621599"/>
                  </a:lnTo>
                  <a:lnTo>
                    <a:pt x="0" y="6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rPr>
                <a:t>Step 2</a:t>
              </a: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5FA7C9B-A1FC-E28A-E6F4-9C476BEB5F38}"/>
                </a:ext>
              </a:extLst>
            </p:cNvPr>
            <p:cNvSpPr/>
            <p:nvPr/>
          </p:nvSpPr>
          <p:spPr>
            <a:xfrm>
              <a:off x="11302221" y="9103589"/>
              <a:ext cx="1075753" cy="932144"/>
            </a:xfrm>
            <a:custGeom>
              <a:avLst/>
              <a:gdLst>
                <a:gd name="connsiteX0" fmla="*/ 0 w 685070"/>
                <a:gd name="connsiteY0" fmla="*/ 0 h 621599"/>
                <a:gd name="connsiteX1" fmla="*/ 685070 w 685070"/>
                <a:gd name="connsiteY1" fmla="*/ 0 h 621599"/>
                <a:gd name="connsiteX2" fmla="*/ 685070 w 685070"/>
                <a:gd name="connsiteY2" fmla="*/ 621599 h 621599"/>
                <a:gd name="connsiteX3" fmla="*/ 0 w 685070"/>
                <a:gd name="connsiteY3" fmla="*/ 621599 h 621599"/>
                <a:gd name="connsiteX4" fmla="*/ 0 w 685070"/>
                <a:gd name="connsiteY4" fmla="*/ 0 h 62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70" h="621599">
                  <a:moveTo>
                    <a:pt x="0" y="0"/>
                  </a:moveTo>
                  <a:lnTo>
                    <a:pt x="685070" y="0"/>
                  </a:lnTo>
                  <a:lnTo>
                    <a:pt x="685070" y="621599"/>
                  </a:lnTo>
                  <a:lnTo>
                    <a:pt x="0" y="6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rPr>
                <a:t>Step </a:t>
              </a:r>
              <a:r>
                <a:rPr lang="en-US" sz="2000" b="1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rPr>
                <a:t>3</a:t>
              </a:r>
              <a:endParaRPr lang="en-US" sz="2000" b="1" kern="1200" dirty="0">
                <a:solidFill>
                  <a:srgbClr val="365B6D"/>
                </a:solidFill>
                <a:latin typeface="Barlow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65EC2BA-168D-311C-40D0-77638A13D413}"/>
                </a:ext>
              </a:extLst>
            </p:cNvPr>
            <p:cNvSpPr/>
            <p:nvPr/>
          </p:nvSpPr>
          <p:spPr>
            <a:xfrm>
              <a:off x="14273102" y="9103589"/>
              <a:ext cx="1075753" cy="932144"/>
            </a:xfrm>
            <a:custGeom>
              <a:avLst/>
              <a:gdLst>
                <a:gd name="connsiteX0" fmla="*/ 0 w 685070"/>
                <a:gd name="connsiteY0" fmla="*/ 0 h 621599"/>
                <a:gd name="connsiteX1" fmla="*/ 685070 w 685070"/>
                <a:gd name="connsiteY1" fmla="*/ 0 h 621599"/>
                <a:gd name="connsiteX2" fmla="*/ 685070 w 685070"/>
                <a:gd name="connsiteY2" fmla="*/ 621599 h 621599"/>
                <a:gd name="connsiteX3" fmla="*/ 0 w 685070"/>
                <a:gd name="connsiteY3" fmla="*/ 621599 h 621599"/>
                <a:gd name="connsiteX4" fmla="*/ 0 w 685070"/>
                <a:gd name="connsiteY4" fmla="*/ 0 h 62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70" h="621599">
                  <a:moveTo>
                    <a:pt x="0" y="0"/>
                  </a:moveTo>
                  <a:lnTo>
                    <a:pt x="685070" y="0"/>
                  </a:lnTo>
                  <a:lnTo>
                    <a:pt x="685070" y="621599"/>
                  </a:lnTo>
                  <a:lnTo>
                    <a:pt x="0" y="6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rPr>
                <a:t>Step 4</a:t>
              </a:r>
            </a:p>
          </p:txBody>
        </p:sp>
      </p:grpSp>
      <p:sp>
        <p:nvSpPr>
          <p:cNvPr id="136" name="AutoShape 8">
            <a:extLst>
              <a:ext uri="{FF2B5EF4-FFF2-40B4-BE49-F238E27FC236}">
                <a16:creationId xmlns:a16="http://schemas.microsoft.com/office/drawing/2014/main" id="{EFC87451-0383-69F5-271E-7EAE697E9E34}"/>
              </a:ext>
            </a:extLst>
          </p:cNvPr>
          <p:cNvSpPr/>
          <p:nvPr/>
        </p:nvSpPr>
        <p:spPr>
          <a:xfrm>
            <a:off x="1425397" y="1856316"/>
            <a:ext cx="6166095" cy="0"/>
          </a:xfrm>
          <a:prstGeom prst="line">
            <a:avLst/>
          </a:prstGeom>
          <a:ln w="38100" cap="rnd">
            <a:solidFill>
              <a:srgbClr val="289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1" name="AutoShape 8">
            <a:extLst>
              <a:ext uri="{FF2B5EF4-FFF2-40B4-BE49-F238E27FC236}">
                <a16:creationId xmlns:a16="http://schemas.microsoft.com/office/drawing/2014/main" id="{F9CD7A4F-412C-ABA0-9334-10F6282D0C24}"/>
              </a:ext>
            </a:extLst>
          </p:cNvPr>
          <p:cNvSpPr/>
          <p:nvPr/>
        </p:nvSpPr>
        <p:spPr>
          <a:xfrm>
            <a:off x="1425397" y="7060004"/>
            <a:ext cx="6166095" cy="0"/>
          </a:xfrm>
          <a:prstGeom prst="line">
            <a:avLst/>
          </a:prstGeom>
          <a:ln w="38100" cap="rnd">
            <a:solidFill>
              <a:srgbClr val="289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7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03" grpId="0"/>
      <p:bldP spid="136" grpId="0" animBg="1"/>
      <p:bldP spid="1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2A1E778A-C1EE-B273-D48F-E7C052FD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"/>
          <a:stretch/>
        </p:blipFill>
        <p:spPr>
          <a:xfrm>
            <a:off x="5646595" y="1424751"/>
            <a:ext cx="11676204" cy="7437495"/>
          </a:xfrm>
          <a:prstGeom prst="rect">
            <a:avLst/>
          </a:prstGeom>
          <a:effectLst>
            <a:outerShdw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D37381B-B32C-0082-6C3F-5B72B84CBE38}"/>
              </a:ext>
            </a:extLst>
          </p:cNvPr>
          <p:cNvSpPr txBox="1"/>
          <p:nvPr/>
        </p:nvSpPr>
        <p:spPr>
          <a:xfrm>
            <a:off x="965200" y="2941401"/>
            <a:ext cx="4218927" cy="2794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86968">
              <a:lnSpc>
                <a:spcPts val="7468"/>
              </a:lnSpc>
            </a:pPr>
            <a:r>
              <a:rPr lang="en-US" sz="5820" kern="1200" dirty="0">
                <a:solidFill>
                  <a:srgbClr val="365B6D"/>
                </a:solidFill>
                <a:latin typeface="Barlow Bold"/>
                <a:ea typeface="+mn-ea"/>
                <a:cs typeface="+mn-cs"/>
              </a:rPr>
              <a:t>Deep learning model :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F70DB946-1C90-CF8F-6EBB-72AA2F6175A6}"/>
              </a:ext>
            </a:extLst>
          </p:cNvPr>
          <p:cNvSpPr txBox="1"/>
          <p:nvPr/>
        </p:nvSpPr>
        <p:spPr>
          <a:xfrm>
            <a:off x="965201" y="5735629"/>
            <a:ext cx="4218926" cy="82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86968">
              <a:lnSpc>
                <a:spcPts val="3352"/>
              </a:lnSpc>
            </a:pPr>
            <a:r>
              <a:rPr lang="en-US" sz="2394" kern="1200" spc="9" dirty="0">
                <a:solidFill>
                  <a:srgbClr val="365B6D"/>
                </a:solidFill>
                <a:latin typeface="Barlow"/>
                <a:ea typeface="+mn-ea"/>
                <a:cs typeface="+mn-cs"/>
              </a:rPr>
              <a:t>Describing the layers of the deep learning model. </a:t>
            </a:r>
            <a:endParaRPr lang="en-US" sz="2468" spc="9" dirty="0">
              <a:solidFill>
                <a:srgbClr val="365B6D"/>
              </a:solidFill>
              <a:latin typeface="Barlow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83C11150-ED34-D6D3-08B9-977A032710E2}"/>
              </a:ext>
            </a:extLst>
          </p:cNvPr>
          <p:cNvSpPr txBox="1">
            <a:spLocks/>
          </p:cNvSpPr>
          <p:nvPr/>
        </p:nvSpPr>
        <p:spPr>
          <a:xfrm>
            <a:off x="762000" y="1486030"/>
            <a:ext cx="10014578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>
                <a:solidFill>
                  <a:srgbClr val="365B6D"/>
                </a:solidFill>
                <a:latin typeface="Barlow Bold"/>
              </a:defRPr>
            </a:lvl1pPr>
          </a:lstStyle>
          <a:p>
            <a:r>
              <a:rPr lang="en-US" sz="5400" dirty="0"/>
              <a:t>General Architecture :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539655-33BA-C241-BDFC-982AE02C3F29}"/>
              </a:ext>
            </a:extLst>
          </p:cNvPr>
          <p:cNvGrpSpPr/>
          <p:nvPr/>
        </p:nvGrpSpPr>
        <p:grpSpPr>
          <a:xfrm>
            <a:off x="4389510" y="3771900"/>
            <a:ext cx="11386050" cy="3344108"/>
            <a:chOff x="3014491" y="1511466"/>
            <a:chExt cx="7827613" cy="2885396"/>
          </a:xfrm>
        </p:grpSpPr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0E4895E8-01DF-3EF8-E73F-BFD0991BA23A}"/>
                </a:ext>
              </a:extLst>
            </p:cNvPr>
            <p:cNvSpPr/>
            <p:nvPr/>
          </p:nvSpPr>
          <p:spPr>
            <a:xfrm>
              <a:off x="3671353" y="2420984"/>
              <a:ext cx="153534" cy="220007"/>
            </a:xfrm>
            <a:prstGeom prst="downArrow">
              <a:avLst/>
            </a:prstGeom>
            <a:solidFill>
              <a:srgbClr val="365B6D"/>
            </a:solidFill>
            <a:ln w="12700" cap="flat" cmpd="sng" algn="ctr">
              <a:solidFill>
                <a:srgbClr val="365B6D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CFCDEAB-59DF-C502-7CE3-CB1F613B7352}"/>
                </a:ext>
              </a:extLst>
            </p:cNvPr>
            <p:cNvGrpSpPr/>
            <p:nvPr/>
          </p:nvGrpSpPr>
          <p:grpSpPr>
            <a:xfrm>
              <a:off x="3160566" y="2719740"/>
              <a:ext cx="7681538" cy="1677122"/>
              <a:chOff x="3160566" y="2719740"/>
              <a:chExt cx="7681538" cy="167712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0EE7A38-B417-472C-2771-4BB5E6132423}"/>
                  </a:ext>
                </a:extLst>
              </p:cNvPr>
              <p:cNvSpPr/>
              <p:nvPr/>
            </p:nvSpPr>
            <p:spPr>
              <a:xfrm>
                <a:off x="3162796" y="2960055"/>
                <a:ext cx="1151582" cy="663599"/>
              </a:xfrm>
              <a:custGeom>
                <a:avLst/>
                <a:gdLst>
                  <a:gd name="connsiteX0" fmla="*/ 0 w 1395481"/>
                  <a:gd name="connsiteY0" fmla="*/ 0 h 663599"/>
                  <a:gd name="connsiteX1" fmla="*/ 1395481 w 1395481"/>
                  <a:gd name="connsiteY1" fmla="*/ 0 h 663599"/>
                  <a:gd name="connsiteX2" fmla="*/ 1395481 w 1395481"/>
                  <a:gd name="connsiteY2" fmla="*/ 663599 h 663599"/>
                  <a:gd name="connsiteX3" fmla="*/ 0 w 1395481"/>
                  <a:gd name="connsiteY3" fmla="*/ 663599 h 663599"/>
                  <a:gd name="connsiteX4" fmla="*/ 0 w 1395481"/>
                  <a:gd name="connsiteY4" fmla="*/ 0 h 66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5481" h="663599">
                    <a:moveTo>
                      <a:pt x="0" y="0"/>
                    </a:moveTo>
                    <a:lnTo>
                      <a:pt x="1395481" y="0"/>
                    </a:lnTo>
                    <a:lnTo>
                      <a:pt x="1395481" y="663599"/>
                    </a:lnTo>
                    <a:lnTo>
                      <a:pt x="0" y="663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Data preprocessing </a:t>
                </a: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9F54BB3-71F4-21B4-A585-5AEC08D0DB7B}"/>
                  </a:ext>
                </a:extLst>
              </p:cNvPr>
              <p:cNvSpPr/>
              <p:nvPr/>
            </p:nvSpPr>
            <p:spPr>
              <a:xfrm>
                <a:off x="3424253" y="3697952"/>
                <a:ext cx="685070" cy="621599"/>
              </a:xfrm>
              <a:custGeom>
                <a:avLst/>
                <a:gdLst>
                  <a:gd name="connsiteX0" fmla="*/ 0 w 685070"/>
                  <a:gd name="connsiteY0" fmla="*/ 0 h 621599"/>
                  <a:gd name="connsiteX1" fmla="*/ 685070 w 685070"/>
                  <a:gd name="connsiteY1" fmla="*/ 0 h 621599"/>
                  <a:gd name="connsiteX2" fmla="*/ 685070 w 685070"/>
                  <a:gd name="connsiteY2" fmla="*/ 621599 h 621599"/>
                  <a:gd name="connsiteX3" fmla="*/ 0 w 685070"/>
                  <a:gd name="connsiteY3" fmla="*/ 621599 h 621599"/>
                  <a:gd name="connsiteX4" fmla="*/ 0 w 685070"/>
                  <a:gd name="connsiteY4" fmla="*/ 0 h 62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070" h="621599">
                    <a:moveTo>
                      <a:pt x="0" y="0"/>
                    </a:moveTo>
                    <a:lnTo>
                      <a:pt x="685070" y="0"/>
                    </a:lnTo>
                    <a:lnTo>
                      <a:pt x="685070" y="621599"/>
                    </a:lnTo>
                    <a:lnTo>
                      <a:pt x="0" y="6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50B9CE0-FB2B-7245-AA4B-1AB0054D1AC3}"/>
                  </a:ext>
                </a:extLst>
              </p:cNvPr>
              <p:cNvSpPr/>
              <p:nvPr/>
            </p:nvSpPr>
            <p:spPr>
              <a:xfrm>
                <a:off x="3241227" y="3057571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512E276-8436-E7ED-2321-1F3499BD55B5}"/>
                  </a:ext>
                </a:extLst>
              </p:cNvPr>
              <p:cNvSpPr/>
              <p:nvPr/>
            </p:nvSpPr>
            <p:spPr>
              <a:xfrm>
                <a:off x="3297287" y="2945451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B8DCF1-30ED-A3CB-7809-E4BA87530B1A}"/>
                  </a:ext>
                </a:extLst>
              </p:cNvPr>
              <p:cNvSpPr/>
              <p:nvPr/>
            </p:nvSpPr>
            <p:spPr>
              <a:xfrm>
                <a:off x="3431831" y="2967875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0E18DD2-8CD8-CDFB-21A4-EF3933EA22F8}"/>
                  </a:ext>
                </a:extLst>
              </p:cNvPr>
              <p:cNvSpPr/>
              <p:nvPr/>
            </p:nvSpPr>
            <p:spPr>
              <a:xfrm>
                <a:off x="3543950" y="2844543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A53B9BC-86CF-88F1-825F-9DD4E43A773A}"/>
                  </a:ext>
                </a:extLst>
              </p:cNvPr>
              <p:cNvSpPr/>
              <p:nvPr/>
            </p:nvSpPr>
            <p:spPr>
              <a:xfrm>
                <a:off x="3679476" y="2719740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117ED59-7478-391A-F1D7-01D52494965B}"/>
                  </a:ext>
                </a:extLst>
              </p:cNvPr>
              <p:cNvSpPr/>
              <p:nvPr/>
            </p:nvSpPr>
            <p:spPr>
              <a:xfrm>
                <a:off x="3869098" y="2878179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5B4B33-DAF2-9635-1A00-19044A71266D}"/>
                  </a:ext>
                </a:extLst>
              </p:cNvPr>
              <p:cNvSpPr/>
              <p:nvPr/>
            </p:nvSpPr>
            <p:spPr>
              <a:xfrm>
                <a:off x="3981218" y="2934239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48325FD-C253-6EAB-4F89-7C27FD9A115F}"/>
                  </a:ext>
                </a:extLst>
              </p:cNvPr>
              <p:cNvSpPr/>
              <p:nvPr/>
            </p:nvSpPr>
            <p:spPr>
              <a:xfrm>
                <a:off x="4138185" y="3057571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626BB6A-DB25-C9CF-2D43-93A44F18B284}"/>
                  </a:ext>
                </a:extLst>
              </p:cNvPr>
              <p:cNvSpPr/>
              <p:nvPr/>
            </p:nvSpPr>
            <p:spPr>
              <a:xfrm>
                <a:off x="4205457" y="3180903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6F253CF-EBDA-0BFB-0D5B-225E9C911B68}"/>
                  </a:ext>
                </a:extLst>
              </p:cNvPr>
              <p:cNvSpPr/>
              <p:nvPr/>
            </p:nvSpPr>
            <p:spPr>
              <a:xfrm>
                <a:off x="3622434" y="2840894"/>
                <a:ext cx="205934" cy="205934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F83B5DB-7E99-F42D-B09E-446AC337D734}"/>
                  </a:ext>
                </a:extLst>
              </p:cNvPr>
              <p:cNvSpPr/>
              <p:nvPr/>
            </p:nvSpPr>
            <p:spPr>
              <a:xfrm>
                <a:off x="3160566" y="3174694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8C73C0D-B75A-E971-A58E-E26CA7B2022B}"/>
                  </a:ext>
                </a:extLst>
              </p:cNvPr>
              <p:cNvSpPr/>
              <p:nvPr/>
            </p:nvSpPr>
            <p:spPr>
              <a:xfrm>
                <a:off x="3252439" y="3472414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CD0BAF-DB85-F11B-F440-F8F5BC592F34}"/>
                  </a:ext>
                </a:extLst>
              </p:cNvPr>
              <p:cNvSpPr/>
              <p:nvPr/>
            </p:nvSpPr>
            <p:spPr>
              <a:xfrm>
                <a:off x="3420619" y="3562110"/>
                <a:ext cx="183052" cy="183052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9E5F6D8-5369-03D0-C1DC-AE2C1D39DAAD}"/>
                  </a:ext>
                </a:extLst>
              </p:cNvPr>
              <p:cNvSpPr/>
              <p:nvPr/>
            </p:nvSpPr>
            <p:spPr>
              <a:xfrm>
                <a:off x="3656070" y="3707865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80D49C9-2084-12B6-378F-79EA77FD86CC}"/>
                  </a:ext>
                </a:extLst>
              </p:cNvPr>
              <p:cNvSpPr/>
              <p:nvPr/>
            </p:nvSpPr>
            <p:spPr>
              <a:xfrm>
                <a:off x="3700918" y="3562110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21FD136-91BA-2161-62E0-9647E9BFBA3E}"/>
                  </a:ext>
                </a:extLst>
              </p:cNvPr>
              <p:cNvSpPr/>
              <p:nvPr/>
            </p:nvSpPr>
            <p:spPr>
              <a:xfrm>
                <a:off x="3813038" y="3719077"/>
                <a:ext cx="80085" cy="80085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EBDB9DD-93D3-7FC0-3F79-4AEA21FEDE70}"/>
                  </a:ext>
                </a:extLst>
              </p:cNvPr>
              <p:cNvSpPr/>
              <p:nvPr/>
            </p:nvSpPr>
            <p:spPr>
              <a:xfrm>
                <a:off x="3913946" y="3539686"/>
                <a:ext cx="183052" cy="183052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E95BADC-F958-440B-E1BD-8468F3CE9C4B}"/>
                  </a:ext>
                </a:extLst>
              </p:cNvPr>
              <p:cNvSpPr/>
              <p:nvPr/>
            </p:nvSpPr>
            <p:spPr>
              <a:xfrm>
                <a:off x="4160609" y="3494838"/>
                <a:ext cx="125848" cy="125848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365B6D"/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Arrow: Chevron 62">
                <a:extLst>
                  <a:ext uri="{FF2B5EF4-FFF2-40B4-BE49-F238E27FC236}">
                    <a16:creationId xmlns:a16="http://schemas.microsoft.com/office/drawing/2014/main" id="{3E08967B-9A84-F64E-344A-59A95562438F}"/>
                  </a:ext>
                </a:extLst>
              </p:cNvPr>
              <p:cNvSpPr/>
              <p:nvPr/>
            </p:nvSpPr>
            <p:spPr>
              <a:xfrm>
                <a:off x="4638607" y="2938131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2B43E86-7846-44E4-DA5F-379E96512A46}"/>
                  </a:ext>
                </a:extLst>
              </p:cNvPr>
              <p:cNvSpPr/>
              <p:nvPr/>
            </p:nvSpPr>
            <p:spPr>
              <a:xfrm>
                <a:off x="4961121" y="2946948"/>
                <a:ext cx="1007999" cy="705599"/>
              </a:xfrm>
              <a:custGeom>
                <a:avLst/>
                <a:gdLst>
                  <a:gd name="connsiteX0" fmla="*/ 0 w 1007999"/>
                  <a:gd name="connsiteY0" fmla="*/ 0 h 705599"/>
                  <a:gd name="connsiteX1" fmla="*/ 1007999 w 1007999"/>
                  <a:gd name="connsiteY1" fmla="*/ 0 h 705599"/>
                  <a:gd name="connsiteX2" fmla="*/ 1007999 w 1007999"/>
                  <a:gd name="connsiteY2" fmla="*/ 705599 h 705599"/>
                  <a:gd name="connsiteX3" fmla="*/ 0 w 1007999"/>
                  <a:gd name="connsiteY3" fmla="*/ 705599 h 705599"/>
                  <a:gd name="connsiteX4" fmla="*/ 0 w 1007999"/>
                  <a:gd name="connsiteY4" fmla="*/ 0 h 70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999" h="705599">
                    <a:moveTo>
                      <a:pt x="0" y="0"/>
                    </a:moveTo>
                    <a:lnTo>
                      <a:pt x="1007999" y="0"/>
                    </a:lnTo>
                    <a:lnTo>
                      <a:pt x="1007999" y="705599"/>
                    </a:lnTo>
                    <a:lnTo>
                      <a:pt x="0" y="705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spc="12" dirty="0">
                    <a:solidFill>
                      <a:srgbClr val="365B6D"/>
                    </a:solidFill>
                    <a:latin typeface="Barlow"/>
                  </a:rPr>
                  <a:t>Feature  Extraction</a:t>
                </a: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6594345-8F52-65D8-6C53-D75AC6DC899F}"/>
                  </a:ext>
                </a:extLst>
              </p:cNvPr>
              <p:cNvSpPr/>
              <p:nvPr/>
            </p:nvSpPr>
            <p:spPr>
              <a:xfrm>
                <a:off x="4797513" y="3620640"/>
                <a:ext cx="1093155" cy="776222"/>
              </a:xfrm>
              <a:custGeom>
                <a:avLst/>
                <a:gdLst>
                  <a:gd name="connsiteX0" fmla="*/ 0 w 1093155"/>
                  <a:gd name="connsiteY0" fmla="*/ 0 h 776222"/>
                  <a:gd name="connsiteX1" fmla="*/ 1093155 w 1093155"/>
                  <a:gd name="connsiteY1" fmla="*/ 0 h 776222"/>
                  <a:gd name="connsiteX2" fmla="*/ 1093155 w 1093155"/>
                  <a:gd name="connsiteY2" fmla="*/ 776222 h 776222"/>
                  <a:gd name="connsiteX3" fmla="*/ 0 w 1093155"/>
                  <a:gd name="connsiteY3" fmla="*/ 776222 h 776222"/>
                  <a:gd name="connsiteX4" fmla="*/ 0 w 1093155"/>
                  <a:gd name="connsiteY4" fmla="*/ 0 h 77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3155" h="776222">
                    <a:moveTo>
                      <a:pt x="0" y="0"/>
                    </a:moveTo>
                    <a:lnTo>
                      <a:pt x="1093155" y="0"/>
                    </a:lnTo>
                    <a:lnTo>
                      <a:pt x="1093155" y="776222"/>
                    </a:lnTo>
                    <a:lnTo>
                      <a:pt x="0" y="7762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2</a:t>
                </a:r>
              </a:p>
            </p:txBody>
          </p:sp>
          <p:sp>
            <p:nvSpPr>
              <p:cNvPr id="66" name="Arrow: Chevron 65">
                <a:extLst>
                  <a:ext uri="{FF2B5EF4-FFF2-40B4-BE49-F238E27FC236}">
                    <a16:creationId xmlns:a16="http://schemas.microsoft.com/office/drawing/2014/main" id="{ABC66599-64E5-5FA9-4F42-2D2C2F663ED6}"/>
                  </a:ext>
                </a:extLst>
              </p:cNvPr>
              <p:cNvSpPr/>
              <p:nvPr/>
            </p:nvSpPr>
            <p:spPr>
              <a:xfrm>
                <a:off x="5906261" y="2967688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9BE8D32-D76F-5A6F-5198-7482B64E3BDB}"/>
                  </a:ext>
                </a:extLst>
              </p:cNvPr>
              <p:cNvSpPr/>
              <p:nvPr/>
            </p:nvSpPr>
            <p:spPr>
              <a:xfrm>
                <a:off x="6288702" y="2964274"/>
                <a:ext cx="1293486" cy="705599"/>
              </a:xfrm>
              <a:custGeom>
                <a:avLst/>
                <a:gdLst>
                  <a:gd name="connsiteX0" fmla="*/ 0 w 1214488"/>
                  <a:gd name="connsiteY0" fmla="*/ 0 h 705599"/>
                  <a:gd name="connsiteX1" fmla="*/ 1214488 w 1214488"/>
                  <a:gd name="connsiteY1" fmla="*/ 0 h 705599"/>
                  <a:gd name="connsiteX2" fmla="*/ 1214488 w 1214488"/>
                  <a:gd name="connsiteY2" fmla="*/ 705599 h 705599"/>
                  <a:gd name="connsiteX3" fmla="*/ 0 w 1214488"/>
                  <a:gd name="connsiteY3" fmla="*/ 705599 h 705599"/>
                  <a:gd name="connsiteX4" fmla="*/ 0 w 1214488"/>
                  <a:gd name="connsiteY4" fmla="*/ 0 h 70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4488" h="705599">
                    <a:moveTo>
                      <a:pt x="0" y="0"/>
                    </a:moveTo>
                    <a:lnTo>
                      <a:pt x="1214488" y="0"/>
                    </a:lnTo>
                    <a:lnTo>
                      <a:pt x="1214488" y="705599"/>
                    </a:lnTo>
                    <a:lnTo>
                      <a:pt x="0" y="705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Hand Gesture Classification</a:t>
                </a: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A933497-9692-CE0B-2196-9E7C707D21CF}"/>
                  </a:ext>
                </a:extLst>
              </p:cNvPr>
              <p:cNvSpPr/>
              <p:nvPr/>
            </p:nvSpPr>
            <p:spPr>
              <a:xfrm>
                <a:off x="6288512" y="3697666"/>
                <a:ext cx="1260956" cy="659069"/>
              </a:xfrm>
              <a:custGeom>
                <a:avLst/>
                <a:gdLst>
                  <a:gd name="connsiteX0" fmla="*/ 0 w 1260956"/>
                  <a:gd name="connsiteY0" fmla="*/ 0 h 659069"/>
                  <a:gd name="connsiteX1" fmla="*/ 1260956 w 1260956"/>
                  <a:gd name="connsiteY1" fmla="*/ 0 h 659069"/>
                  <a:gd name="connsiteX2" fmla="*/ 1260956 w 1260956"/>
                  <a:gd name="connsiteY2" fmla="*/ 659069 h 659069"/>
                  <a:gd name="connsiteX3" fmla="*/ 0 w 1260956"/>
                  <a:gd name="connsiteY3" fmla="*/ 659069 h 659069"/>
                  <a:gd name="connsiteX4" fmla="*/ 0 w 1260956"/>
                  <a:gd name="connsiteY4" fmla="*/ 0 h 65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956" h="659069">
                    <a:moveTo>
                      <a:pt x="0" y="0"/>
                    </a:moveTo>
                    <a:lnTo>
                      <a:pt x="1260956" y="0"/>
                    </a:lnTo>
                    <a:lnTo>
                      <a:pt x="1260956" y="659069"/>
                    </a:lnTo>
                    <a:lnTo>
                      <a:pt x="0" y="65906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3 </a:t>
                </a:r>
              </a:p>
            </p:txBody>
          </p:sp>
          <p:sp>
            <p:nvSpPr>
              <p:cNvPr id="69" name="Arrow: Chevron 68">
                <a:extLst>
                  <a:ext uri="{FF2B5EF4-FFF2-40B4-BE49-F238E27FC236}">
                    <a16:creationId xmlns:a16="http://schemas.microsoft.com/office/drawing/2014/main" id="{CCB495D4-CF00-D673-4DEB-0DECEEB7C0D9}"/>
                  </a:ext>
                </a:extLst>
              </p:cNvPr>
              <p:cNvSpPr/>
              <p:nvPr/>
            </p:nvSpPr>
            <p:spPr>
              <a:xfrm>
                <a:off x="7536818" y="2967688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028C91E-1483-7FCF-1981-1784531EA164}"/>
                  </a:ext>
                </a:extLst>
              </p:cNvPr>
              <p:cNvSpPr/>
              <p:nvPr/>
            </p:nvSpPr>
            <p:spPr>
              <a:xfrm>
                <a:off x="7957690" y="2968031"/>
                <a:ext cx="1078848" cy="705599"/>
              </a:xfrm>
              <a:custGeom>
                <a:avLst/>
                <a:gdLst>
                  <a:gd name="connsiteX0" fmla="*/ 0 w 1007999"/>
                  <a:gd name="connsiteY0" fmla="*/ 0 h 705599"/>
                  <a:gd name="connsiteX1" fmla="*/ 1007999 w 1007999"/>
                  <a:gd name="connsiteY1" fmla="*/ 0 h 705599"/>
                  <a:gd name="connsiteX2" fmla="*/ 1007999 w 1007999"/>
                  <a:gd name="connsiteY2" fmla="*/ 705599 h 705599"/>
                  <a:gd name="connsiteX3" fmla="*/ 0 w 1007999"/>
                  <a:gd name="connsiteY3" fmla="*/ 705599 h 705599"/>
                  <a:gd name="connsiteX4" fmla="*/ 0 w 1007999"/>
                  <a:gd name="connsiteY4" fmla="*/ 0 h 70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999" h="705599">
                    <a:moveTo>
                      <a:pt x="0" y="0"/>
                    </a:moveTo>
                    <a:lnTo>
                      <a:pt x="1007999" y="0"/>
                    </a:lnTo>
                    <a:lnTo>
                      <a:pt x="1007999" y="705599"/>
                    </a:lnTo>
                    <a:lnTo>
                      <a:pt x="0" y="705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spc="12" dirty="0">
                    <a:solidFill>
                      <a:srgbClr val="365B6D"/>
                    </a:solidFill>
                    <a:latin typeface="Barlow"/>
                  </a:rPr>
                  <a:t>Translation</a:t>
                </a:r>
                <a:r>
                  <a:rPr lang="en-US" sz="2000" kern="1200" dirty="0">
                    <a:solidFill>
                      <a:sysClr val="window" lastClr="FFFFFF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Arial Nova Cond"/>
                    <a:ea typeface="+mn-ea"/>
                    <a:cs typeface="+mn-cs"/>
                  </a:rPr>
                  <a:t>     </a:t>
                </a: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211F2E0-5861-323D-033A-4784B5743309}"/>
                  </a:ext>
                </a:extLst>
              </p:cNvPr>
              <p:cNvSpPr/>
              <p:nvPr/>
            </p:nvSpPr>
            <p:spPr>
              <a:xfrm>
                <a:off x="7906418" y="3707133"/>
                <a:ext cx="1110543" cy="621599"/>
              </a:xfrm>
              <a:custGeom>
                <a:avLst/>
                <a:gdLst>
                  <a:gd name="connsiteX0" fmla="*/ 0 w 1110543"/>
                  <a:gd name="connsiteY0" fmla="*/ 0 h 621599"/>
                  <a:gd name="connsiteX1" fmla="*/ 1110543 w 1110543"/>
                  <a:gd name="connsiteY1" fmla="*/ 0 h 621599"/>
                  <a:gd name="connsiteX2" fmla="*/ 1110543 w 1110543"/>
                  <a:gd name="connsiteY2" fmla="*/ 621599 h 621599"/>
                  <a:gd name="connsiteX3" fmla="*/ 0 w 1110543"/>
                  <a:gd name="connsiteY3" fmla="*/ 621599 h 621599"/>
                  <a:gd name="connsiteX4" fmla="*/ 0 w 1110543"/>
                  <a:gd name="connsiteY4" fmla="*/ 0 h 62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543" h="621599">
                    <a:moveTo>
                      <a:pt x="0" y="0"/>
                    </a:moveTo>
                    <a:lnTo>
                      <a:pt x="1110543" y="0"/>
                    </a:lnTo>
                    <a:lnTo>
                      <a:pt x="1110543" y="621599"/>
                    </a:lnTo>
                    <a:lnTo>
                      <a:pt x="0" y="6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 4</a:t>
                </a:r>
              </a:p>
            </p:txBody>
          </p:sp>
          <p:sp>
            <p:nvSpPr>
              <p:cNvPr id="72" name="Arrow: Chevron 71">
                <a:extLst>
                  <a:ext uri="{FF2B5EF4-FFF2-40B4-BE49-F238E27FC236}">
                    <a16:creationId xmlns:a16="http://schemas.microsoft.com/office/drawing/2014/main" id="{90DA317C-E191-4BEF-FCF9-34AC438955FF}"/>
                  </a:ext>
                </a:extLst>
              </p:cNvPr>
              <p:cNvSpPr/>
              <p:nvPr/>
            </p:nvSpPr>
            <p:spPr>
              <a:xfrm>
                <a:off x="9016961" y="2967688"/>
                <a:ext cx="369599" cy="705606"/>
              </a:xfrm>
              <a:prstGeom prst="chevron">
                <a:avLst>
                  <a:gd name="adj" fmla="val 62310"/>
                </a:avLst>
              </a:prstGeom>
              <a:solidFill>
                <a:srgbClr val="365B6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21339DD-5BAD-A403-5BFF-43D3710A8B82}"/>
                  </a:ext>
                </a:extLst>
              </p:cNvPr>
              <p:cNvSpPr/>
              <p:nvPr/>
            </p:nvSpPr>
            <p:spPr>
              <a:xfrm>
                <a:off x="9452060" y="2799826"/>
                <a:ext cx="1390044" cy="1092410"/>
              </a:xfrm>
              <a:custGeom>
                <a:avLst/>
                <a:gdLst>
                  <a:gd name="connsiteX0" fmla="*/ 0 w 1224906"/>
                  <a:gd name="connsiteY0" fmla="*/ 428400 h 856799"/>
                  <a:gd name="connsiteX1" fmla="*/ 612453 w 1224906"/>
                  <a:gd name="connsiteY1" fmla="*/ 0 h 856799"/>
                  <a:gd name="connsiteX2" fmla="*/ 1224906 w 1224906"/>
                  <a:gd name="connsiteY2" fmla="*/ 428400 h 856799"/>
                  <a:gd name="connsiteX3" fmla="*/ 612453 w 1224906"/>
                  <a:gd name="connsiteY3" fmla="*/ 856800 h 856799"/>
                  <a:gd name="connsiteX4" fmla="*/ 0 w 1224906"/>
                  <a:gd name="connsiteY4" fmla="*/ 428400 h 85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4906" h="856799">
                    <a:moveTo>
                      <a:pt x="0" y="428400"/>
                    </a:moveTo>
                    <a:cubicBezTo>
                      <a:pt x="0" y="191801"/>
                      <a:pt x="274205" y="0"/>
                      <a:pt x="612453" y="0"/>
                    </a:cubicBezTo>
                    <a:cubicBezTo>
                      <a:pt x="950701" y="0"/>
                      <a:pt x="1224906" y="191801"/>
                      <a:pt x="1224906" y="428400"/>
                    </a:cubicBezTo>
                    <a:cubicBezTo>
                      <a:pt x="1224906" y="664999"/>
                      <a:pt x="950701" y="856800"/>
                      <a:pt x="612453" y="856800"/>
                    </a:cubicBezTo>
                    <a:cubicBezTo>
                      <a:pt x="274205" y="856800"/>
                      <a:pt x="0" y="664999"/>
                      <a:pt x="0" y="428400"/>
                    </a:cubicBezTo>
                    <a:close/>
                  </a:path>
                </a:pathLst>
              </a:custGeom>
              <a:solidFill>
                <a:srgbClr val="365B6D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9383" tIns="125475" rIns="179383" bIns="125475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Output</a:t>
                </a:r>
                <a:r>
                  <a:rPr lang="en-US" sz="2000" kern="1200" baseline="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 Generation</a:t>
                </a:r>
                <a:endParaRPr lang="en-US" sz="2000" kern="1200" dirty="0">
                  <a:solidFill>
                    <a:srgbClr val="365B6D"/>
                  </a:solidFill>
                  <a:latin typeface="Barlow" panose="00000500000000000000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141A215-DBD8-69BD-E75E-AA9D7AC5C25F}"/>
                  </a:ext>
                </a:extLst>
              </p:cNvPr>
              <p:cNvSpPr/>
              <p:nvPr/>
            </p:nvSpPr>
            <p:spPr>
              <a:xfrm>
                <a:off x="9441991" y="3697952"/>
                <a:ext cx="1389990" cy="621599"/>
              </a:xfrm>
              <a:custGeom>
                <a:avLst/>
                <a:gdLst>
                  <a:gd name="connsiteX0" fmla="*/ 0 w 1389990"/>
                  <a:gd name="connsiteY0" fmla="*/ 0 h 621599"/>
                  <a:gd name="connsiteX1" fmla="*/ 1389990 w 1389990"/>
                  <a:gd name="connsiteY1" fmla="*/ 0 h 621599"/>
                  <a:gd name="connsiteX2" fmla="*/ 1389990 w 1389990"/>
                  <a:gd name="connsiteY2" fmla="*/ 621599 h 621599"/>
                  <a:gd name="connsiteX3" fmla="*/ 0 w 1389990"/>
                  <a:gd name="connsiteY3" fmla="*/ 621599 h 621599"/>
                  <a:gd name="connsiteX4" fmla="*/ 0 w 1389990"/>
                  <a:gd name="connsiteY4" fmla="*/ 0 h 62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90" h="621599">
                    <a:moveTo>
                      <a:pt x="0" y="0"/>
                    </a:moveTo>
                    <a:lnTo>
                      <a:pt x="1389990" y="0"/>
                    </a:lnTo>
                    <a:lnTo>
                      <a:pt x="1389990" y="621599"/>
                    </a:lnTo>
                    <a:lnTo>
                      <a:pt x="0" y="6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0320" tIns="20320" rIns="20320" bIns="2032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>
                    <a:solidFill>
                      <a:srgbClr val="365B6D"/>
                    </a:solidFill>
                    <a:latin typeface="Barlow" panose="00000500000000000000" pitchFamily="2" charset="0"/>
                    <a:cs typeface="Times New Roman" panose="02020603050405020304" pitchFamily="18" charset="0"/>
                  </a:rPr>
                  <a:t>Stage 5</a:t>
                </a:r>
              </a:p>
            </p:txBody>
          </p:sp>
        </p:grpSp>
        <p:pic>
          <p:nvPicPr>
            <p:cNvPr id="40" name="Graphic 18" descr="Database with solid fill">
              <a:extLst>
                <a:ext uri="{FF2B5EF4-FFF2-40B4-BE49-F238E27FC236}">
                  <a16:creationId xmlns:a16="http://schemas.microsoft.com/office/drawing/2014/main" id="{17C839DA-66F9-32A4-3E98-4EB9DAA5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4695" y="1890218"/>
              <a:ext cx="489733" cy="4654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 Box 19">
              <a:extLst>
                <a:ext uri="{FF2B5EF4-FFF2-40B4-BE49-F238E27FC236}">
                  <a16:creationId xmlns:a16="http://schemas.microsoft.com/office/drawing/2014/main" id="{B3A5A7C3-C502-A279-6110-F3A005CBB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4491" y="1511466"/>
              <a:ext cx="1597092" cy="272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1600" b="1" spc="12" dirty="0">
                  <a:solidFill>
                    <a:srgbClr val="365B6D"/>
                  </a:solidFill>
                  <a:latin typeface="Barlow"/>
                </a:rPr>
                <a:t>Sign</a:t>
              </a:r>
              <a:r>
                <a:rPr lang="en-GB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altLang="en-US" sz="1600" b="1" spc="12" dirty="0">
                  <a:solidFill>
                    <a:srgbClr val="365B6D"/>
                  </a:solidFill>
                  <a:latin typeface="Barlow"/>
                </a:rPr>
                <a:t>language</a:t>
              </a:r>
              <a:r>
                <a:rPr lang="en-GB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altLang="en-US" sz="1600" b="1" spc="12" dirty="0">
                  <a:solidFill>
                    <a:srgbClr val="365B6D"/>
                  </a:solidFill>
                  <a:latin typeface="Barlow"/>
                </a:rPr>
                <a:t>Dataset</a:t>
              </a:r>
            </a:p>
          </p:txBody>
        </p:sp>
      </p:grpSp>
      <p:sp>
        <p:nvSpPr>
          <p:cNvPr id="136" name="AutoShape 8">
            <a:extLst>
              <a:ext uri="{FF2B5EF4-FFF2-40B4-BE49-F238E27FC236}">
                <a16:creationId xmlns:a16="http://schemas.microsoft.com/office/drawing/2014/main" id="{EFC87451-0383-69F5-271E-7EAE697E9E34}"/>
              </a:ext>
            </a:extLst>
          </p:cNvPr>
          <p:cNvSpPr/>
          <p:nvPr/>
        </p:nvSpPr>
        <p:spPr>
          <a:xfrm>
            <a:off x="1120706" y="3086100"/>
            <a:ext cx="6166095" cy="0"/>
          </a:xfrm>
          <a:prstGeom prst="line">
            <a:avLst/>
          </a:prstGeom>
          <a:ln w="38100" cap="rnd">
            <a:solidFill>
              <a:srgbClr val="289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CEEE8C-DEB8-4715-B4E9-3DE81D0EA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662" y="7126033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C68E38B6-A1E3-B8A8-89F6-3BC8A006E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997" y="7126033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A5AEAAA-89A5-98FA-E729-74C795DF9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5731" y="7126033"/>
            <a:ext cx="914400" cy="9144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6889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2A1E778A-C1EE-B273-D48F-E7C052FD8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r="2074"/>
          <a:stretch/>
        </p:blipFill>
        <p:spPr>
          <a:xfrm>
            <a:off x="5179605" y="1434393"/>
            <a:ext cx="12143194" cy="7418211"/>
          </a:xfrm>
          <a:prstGeom prst="rect">
            <a:avLst/>
          </a:prstGeom>
          <a:effectLst>
            <a:outerShdw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D37381B-B32C-0082-6C3F-5B72B84CBE38}"/>
              </a:ext>
            </a:extLst>
          </p:cNvPr>
          <p:cNvSpPr txBox="1"/>
          <p:nvPr/>
        </p:nvSpPr>
        <p:spPr>
          <a:xfrm>
            <a:off x="1465214" y="4008846"/>
            <a:ext cx="5571584" cy="925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850392">
              <a:lnSpc>
                <a:spcPts val="7160"/>
              </a:lnSpc>
            </a:pPr>
            <a:r>
              <a:rPr lang="en-US" sz="6696" kern="1200" dirty="0">
                <a:solidFill>
                  <a:srgbClr val="365B6D"/>
                </a:solidFill>
                <a:latin typeface="Barlow Bold"/>
                <a:ea typeface="+mn-ea"/>
                <a:cs typeface="+mn-cs"/>
              </a:rPr>
              <a:t>Results</a:t>
            </a:r>
            <a:endParaRPr lang="en-US" sz="7200" dirty="0">
              <a:solidFill>
                <a:srgbClr val="365B6D"/>
              </a:solidFill>
              <a:latin typeface="Barlow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B3957A8-616C-50EA-CBF4-B08741BDD513}"/>
              </a:ext>
            </a:extLst>
          </p:cNvPr>
          <p:cNvSpPr txBox="1"/>
          <p:nvPr/>
        </p:nvSpPr>
        <p:spPr>
          <a:xfrm>
            <a:off x="965200" y="5143498"/>
            <a:ext cx="4071540" cy="1597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50392">
              <a:lnSpc>
                <a:spcPts val="3214"/>
              </a:lnSpc>
            </a:pPr>
            <a:r>
              <a:rPr lang="en-US" sz="2295" kern="1200" spc="8" dirty="0">
                <a:solidFill>
                  <a:srgbClr val="365B6D"/>
                </a:solidFill>
                <a:latin typeface="Barlow"/>
                <a:ea typeface="+mn-ea"/>
                <a:cs typeface="+mn-cs"/>
              </a:rPr>
              <a:t>The results of evaluating the model showing the Confusion Matrix, Accuracy, Precision and Recall. </a:t>
            </a:r>
            <a:endParaRPr lang="en-US" sz="2468" spc="9" dirty="0">
              <a:solidFill>
                <a:srgbClr val="365B6D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020294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123120" y="2510478"/>
            <a:ext cx="6140941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365B6D"/>
                </a:solidFill>
                <a:latin typeface="Barlow Bold"/>
              </a:rPr>
              <a:t>Interface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0123121" y="4229100"/>
            <a:ext cx="6140941" cy="0"/>
          </a:xfrm>
          <a:prstGeom prst="line">
            <a:avLst/>
          </a:prstGeom>
          <a:ln w="38100" cap="rnd">
            <a:solidFill>
              <a:srgbClr val="289D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045564" cy="10287000"/>
          </a:xfrm>
          <a:custGeom>
            <a:avLst/>
            <a:gdLst/>
            <a:ahLst/>
            <a:cxnLst/>
            <a:rect l="l" t="t" r="r" b="b"/>
            <a:pathLst>
              <a:path w="8045564" h="10287000">
                <a:moveTo>
                  <a:pt x="0" y="0"/>
                </a:moveTo>
                <a:lnTo>
                  <a:pt x="8045564" y="0"/>
                </a:lnTo>
                <a:lnTo>
                  <a:pt x="8045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cartoon of a child&#10;&#10;Description automatically generated">
            <a:extLst>
              <a:ext uri="{FF2B5EF4-FFF2-40B4-BE49-F238E27FC236}">
                <a16:creationId xmlns:a16="http://schemas.microsoft.com/office/drawing/2014/main" id="{28928291-CE77-0A44-E912-5BCB36E0C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46" y="5680631"/>
            <a:ext cx="8338418" cy="46063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CDB6EAB3-1E5A-29D0-ACE8-29F1892A5151}"/>
              </a:ext>
            </a:extLst>
          </p:cNvPr>
          <p:cNvSpPr txBox="1"/>
          <p:nvPr/>
        </p:nvSpPr>
        <p:spPr>
          <a:xfrm>
            <a:off x="10327832" y="4414518"/>
            <a:ext cx="5842245" cy="72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1"/>
              </a:lnSpc>
              <a:spcBef>
                <a:spcPct val="0"/>
              </a:spcBef>
            </a:pPr>
            <a:r>
              <a:rPr lang="en-US" sz="2172" spc="8" dirty="0">
                <a:solidFill>
                  <a:srgbClr val="365B6D"/>
                </a:solidFill>
                <a:latin typeface="Barlow"/>
              </a:rPr>
              <a:t>Previewing the windows for each option in the  Graphical user interface.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470</Words>
  <Application>Microsoft Office PowerPoint</Application>
  <PresentationFormat>Custom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Barlow</vt:lpstr>
      <vt:lpstr>Times New Roman</vt:lpstr>
      <vt:lpstr>Arial</vt:lpstr>
      <vt:lpstr>Arial Nova Cond</vt:lpstr>
      <vt:lpstr>Barlow Bold</vt:lpstr>
      <vt:lpstr>Calibri</vt:lpstr>
      <vt:lpstr>Barlow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Beige Minimalistic Floral Pretty Portfolio Presentation</dc:title>
  <cp:lastModifiedBy>ندين حماد</cp:lastModifiedBy>
  <cp:revision>3</cp:revision>
  <dcterms:created xsi:type="dcterms:W3CDTF">2006-08-16T00:00:00Z</dcterms:created>
  <dcterms:modified xsi:type="dcterms:W3CDTF">2024-02-02T19:23:18Z</dcterms:modified>
  <dc:identifier>DAF7p4mbAw8</dc:identifier>
</cp:coreProperties>
</file>